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33"/>
  </p:notesMasterIdLst>
  <p:sldIdLst>
    <p:sldId id="256" r:id="rId2"/>
    <p:sldId id="291" r:id="rId3"/>
    <p:sldId id="376" r:id="rId4"/>
    <p:sldId id="257" r:id="rId5"/>
    <p:sldId id="331" r:id="rId6"/>
    <p:sldId id="336" r:id="rId7"/>
    <p:sldId id="301" r:id="rId8"/>
    <p:sldId id="377" r:id="rId9"/>
    <p:sldId id="327" r:id="rId10"/>
    <p:sldId id="379" r:id="rId11"/>
    <p:sldId id="384" r:id="rId12"/>
    <p:sldId id="385" r:id="rId13"/>
    <p:sldId id="386" r:id="rId14"/>
    <p:sldId id="388" r:id="rId15"/>
    <p:sldId id="389" r:id="rId16"/>
    <p:sldId id="390" r:id="rId17"/>
    <p:sldId id="348" r:id="rId18"/>
    <p:sldId id="392" r:id="rId19"/>
    <p:sldId id="381" r:id="rId20"/>
    <p:sldId id="382" r:id="rId21"/>
    <p:sldId id="383" r:id="rId22"/>
    <p:sldId id="281" r:id="rId23"/>
    <p:sldId id="266" r:id="rId24"/>
    <p:sldId id="267" r:id="rId25"/>
    <p:sldId id="283" r:id="rId26"/>
    <p:sldId id="356" r:id="rId27"/>
    <p:sldId id="373" r:id="rId28"/>
    <p:sldId id="372" r:id="rId29"/>
    <p:sldId id="378" r:id="rId30"/>
    <p:sldId id="357" r:id="rId31"/>
    <p:sldId id="387"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A25F838-2905-7091-7A0B-75B6424200E9}" name="Lofton, Mary" initials="ML" userId="S::melofton@vt.edu::4f6d7ea1-3c87-4595-a30a-587e2539f1fb"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Farrell, Kaitlin" initials="FK" lastIdx="1" clrIdx="0"/>
  <p:cmAuthor id="2" name="Cayelan C. Carey" initials="CCC" lastIdx="12" clrIdx="1"/>
  <p:cmAuthor id="3" name="Cayelan C. Carey" initials="CCC [2]" lastIdx="1" clrIdx="2"/>
  <p:cmAuthor id="4" name="Cayelan C. Carey" initials="CCC [3]" lastIdx="1" clrIdx="3"/>
  <p:cmAuthor id="5" name="Cayelan C. Carey" initials="CCC [4]" lastIdx="1" clrIdx="4"/>
  <p:cmAuthor id="6" name="Cayelan C. Carey" initials="CCC [5]" lastIdx="1" clrIdx="5"/>
  <p:cmAuthor id="7" name="Cayelan C. Carey" initials="CCC [6]" lastIdx="1" clrIdx="6"/>
  <p:cmAuthor id="8" name="Cayelan C. Carey" initials="CCC [7]" lastIdx="1" clrIdx="7"/>
  <p:cmAuthor id="9" name="Cayelan C. Carey" initials="CCC [8]" lastIdx="1" clrIdx="8"/>
  <p:cmAuthor id="10" name="Cayelan C. Carey" initials="CCC [9]" lastIdx="1" clrIdx="9"/>
  <p:cmAuthor id="11" name="Cayelan C. Carey" initials="CCC [10]" lastIdx="1" clrIdx="10"/>
  <p:cmAuthor id="12" name="Cayelan C. Carey" initials="CCC [11]" lastIdx="1" clrIdx="11"/>
  <p:cmAuthor id="13" name="Tadhg Moore" initials="TM" lastIdx="4" clrIdx="12">
    <p:extLst>
      <p:ext uri="{19B8F6BF-5375-455C-9EA6-DF929625EA0E}">
        <p15:presenceInfo xmlns:p15="http://schemas.microsoft.com/office/powerpoint/2012/main" userId="S::mooret@dkit.ie::c21bbe1b-4b90-4a11-a7f6-baf703286ff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8853"/>
    <a:srgbClr val="D79233"/>
    <a:srgbClr val="00B050"/>
    <a:srgbClr val="0099CC"/>
    <a:srgbClr val="94C89F"/>
    <a:srgbClr val="2B3A1E"/>
    <a:srgbClr val="4E6935"/>
    <a:srgbClr val="5B7A3E"/>
    <a:srgbClr val="698E48"/>
    <a:srgbClr val="8CB36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33" autoAdjust="0"/>
    <p:restoredTop sz="68770" autoAdjust="0"/>
  </p:normalViewPr>
  <p:slideViewPr>
    <p:cSldViewPr snapToGrid="0" snapToObjects="1">
      <p:cViewPr varScale="1">
        <p:scale>
          <a:sx n="72" d="100"/>
          <a:sy n="72" d="100"/>
        </p:scale>
        <p:origin x="3032" y="192"/>
      </p:cViewPr>
      <p:guideLst>
        <p:guide orient="horz" pos="2160"/>
        <p:guide pos="2880"/>
      </p:guideLst>
    </p:cSldViewPr>
  </p:slideViewPr>
  <p:outlineViewPr>
    <p:cViewPr>
      <p:scale>
        <a:sx n="33" d="100"/>
        <a:sy n="33" d="100"/>
      </p:scale>
      <p:origin x="0" y="-310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8/10/relationships/authors" Target="authors.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jpe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2DDFCD-3F30-1944-ABA1-69872AECA504}" type="datetimeFigureOut">
              <a:rPr lang="en-US" smtClean="0"/>
              <a:t>7/3/23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020EE3-0E66-7545-AD0E-C93C74C0187D}" type="slidenum">
              <a:rPr lang="en-US" smtClean="0"/>
              <a:t>‹#›</a:t>
            </a:fld>
            <a:endParaRPr lang="en-US"/>
          </a:p>
        </p:txBody>
      </p:sp>
    </p:spTree>
    <p:extLst>
      <p:ext uri="{BB962C8B-B14F-4D97-AF65-F5344CB8AC3E}">
        <p14:creationId xmlns:p14="http://schemas.microsoft.com/office/powerpoint/2010/main" val="42021779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Welcome the students to class. </a:t>
            </a:r>
            <a:endParaRPr lang="en-IE" sz="1200" kern="1200" dirty="0">
              <a:solidFill>
                <a:schemeClr val="tx1"/>
              </a:solidFill>
              <a:effectLst/>
              <a:latin typeface="+mn-lt"/>
              <a:ea typeface="+mn-ea"/>
              <a:cs typeface="+mn-cs"/>
            </a:endParaRPr>
          </a:p>
          <a:p>
            <a:pPr marL="742950" marR="0" lvl="1" indent="-285750" algn="just">
              <a:lnSpc>
                <a:spcPct val="110000"/>
              </a:lnSpc>
              <a:spcBef>
                <a:spcPts val="0"/>
              </a:spcBef>
              <a:spcAft>
                <a:spcPts val="0"/>
              </a:spcAft>
              <a:buFont typeface="+mj-lt"/>
              <a:buAutoNum type="alphaLcPeriod"/>
            </a:pPr>
            <a:r>
              <a:rPr lang="en-US" sz="1800" dirty="0">
                <a:effectLst/>
                <a:latin typeface="Calibri" panose="020F0502020204030204" pitchFamily="34" charset="0"/>
                <a:ea typeface="Calibri" panose="020F0502020204030204" pitchFamily="34" charset="0"/>
                <a:cs typeface="Times New Roman" panose="02020603050405020304" pitchFamily="18" charset="0"/>
              </a:rPr>
              <a:t>It is important at this point to emphasize that there will be lots of new material covered during this module, and that going slowly and asking for help is very much encouraged!</a:t>
            </a:r>
          </a:p>
          <a:p>
            <a:pPr marL="742950" marR="0" lvl="1" indent="-285750" algn="just" defTabSz="457200" rtl="0" eaLnBrk="1" fontAlgn="auto" latinLnBrk="0" hangingPunct="1">
              <a:lnSpc>
                <a:spcPct val="110000"/>
              </a:lnSpc>
              <a:spcBef>
                <a:spcPts val="0"/>
              </a:spcBef>
              <a:spcAft>
                <a:spcPts val="0"/>
              </a:spcAft>
              <a:buClrTx/>
              <a:buSzTx/>
              <a:buFont typeface="+mj-lt"/>
              <a:buAutoNum type="alphaL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If the students are using the Binder option for accessing the module, asking them to start loading the module in an internet browser will save time later (see link above)</a:t>
            </a:r>
          </a:p>
        </p:txBody>
      </p:sp>
      <p:sp>
        <p:nvSpPr>
          <p:cNvPr id="4" name="Slide Number Placeholder 3"/>
          <p:cNvSpPr>
            <a:spLocks noGrp="1"/>
          </p:cNvSpPr>
          <p:nvPr>
            <p:ph type="sldNum" sz="quarter" idx="10"/>
          </p:nvPr>
        </p:nvSpPr>
        <p:spPr/>
        <p:txBody>
          <a:bodyPr/>
          <a:lstStyle/>
          <a:p>
            <a:fld id="{58020EE3-0E66-7545-AD0E-C93C74C0187D}" type="slidenum">
              <a:rPr lang="en-US" smtClean="0"/>
              <a:t>1</a:t>
            </a:fld>
            <a:endParaRPr lang="en-US"/>
          </a:p>
        </p:txBody>
      </p:sp>
    </p:spTree>
    <p:extLst>
      <p:ext uri="{BB962C8B-B14F-4D97-AF65-F5344CB8AC3E}">
        <p14:creationId xmlns:p14="http://schemas.microsoft.com/office/powerpoint/2010/main" val="4838160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We will begin with creating a hypothesis, which is a proposed explanation for a phenomenon observed in the real world. For example, we might hypothesize that “More nutrients will increase the algal biomass in a lake.” You might ask students to provide additional examples of ecological hypotheses.</a:t>
            </a:r>
          </a:p>
          <a:p>
            <a:pPr lvl="0"/>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10</a:t>
            </a:fld>
            <a:endParaRPr lang="en-US"/>
          </a:p>
        </p:txBody>
      </p:sp>
    </p:spTree>
    <p:extLst>
      <p:ext uri="{BB962C8B-B14F-4D97-AF65-F5344CB8AC3E}">
        <p14:creationId xmlns:p14="http://schemas.microsoft.com/office/powerpoint/2010/main" val="1137446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Next, we can build our hypothesis into a mathematical model. For example, here we have built our hypotheses about nutrients and phytoplankton into a very simple model, which says that the amount of phytoplankton in a lake today depends on the amount of phytoplankton yesterday, plus the amount of growth due to nutrient uptake, minus death. Growth, in turn, depends on the phytoplankton growth rate (this is a parameter) times the amount of nutrients available yesterday and the amount of phytoplankton yesterday. Emphasize that the amount of growth will depend on the amount of available nutrients, and this is how the hypothesis is built into the model.</a:t>
            </a:r>
          </a:p>
          <a:p>
            <a:pPr lvl="0"/>
            <a:endParaRPr lang="en-US" sz="1200" kern="1200" dirty="0">
              <a:solidFill>
                <a:schemeClr val="tx1"/>
              </a:solidFill>
              <a:effectLst/>
              <a:latin typeface="+mn-lt"/>
              <a:ea typeface="+mn-ea"/>
              <a:cs typeface="+mn-cs"/>
            </a:endParaRPr>
          </a:p>
          <a:p>
            <a:pPr lvl="0"/>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11</a:t>
            </a:fld>
            <a:endParaRPr lang="en-US"/>
          </a:p>
        </p:txBody>
      </p:sp>
    </p:spTree>
    <p:extLst>
      <p:ext uri="{BB962C8B-B14F-4D97-AF65-F5344CB8AC3E}">
        <p14:creationId xmlns:p14="http://schemas.microsoft.com/office/powerpoint/2010/main" val="5601931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IE" sz="1200" kern="1200" dirty="0">
                <a:solidFill>
                  <a:schemeClr val="tx1"/>
                </a:solidFill>
                <a:effectLst/>
                <a:latin typeface="+mn-lt"/>
                <a:ea typeface="+mn-ea"/>
                <a:cs typeface="+mn-cs"/>
              </a:rPr>
              <a:t>Before generating a forecast, we should quantify the uncertainty associated with our forecast. Calculating the uncertainty associated with a forecast is critical to help forecast users make decisions based on forecast output. For example, how confident are we in our estimates of the amount of phytoplankton present yesterday or phytoplankton mortality? You will learn more about how to quantify uncertainty as you progress through the module.</a:t>
            </a:r>
          </a:p>
        </p:txBody>
      </p:sp>
      <p:sp>
        <p:nvSpPr>
          <p:cNvPr id="4" name="Slide Number Placeholder 3"/>
          <p:cNvSpPr>
            <a:spLocks noGrp="1"/>
          </p:cNvSpPr>
          <p:nvPr>
            <p:ph type="sldNum" sz="quarter" idx="5"/>
          </p:nvPr>
        </p:nvSpPr>
        <p:spPr/>
        <p:txBody>
          <a:bodyPr/>
          <a:lstStyle/>
          <a:p>
            <a:fld id="{58020EE3-0E66-7545-AD0E-C93C74C0187D}" type="slidenum">
              <a:rPr lang="en-US" smtClean="0"/>
              <a:t>12</a:t>
            </a:fld>
            <a:endParaRPr lang="en-US"/>
          </a:p>
        </p:txBody>
      </p:sp>
    </p:spTree>
    <p:extLst>
      <p:ext uri="{BB962C8B-B14F-4D97-AF65-F5344CB8AC3E}">
        <p14:creationId xmlns:p14="http://schemas.microsoft.com/office/powerpoint/2010/main" val="35132048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IE" sz="1200" kern="1200" dirty="0">
                <a:solidFill>
                  <a:schemeClr val="tx1"/>
                </a:solidFill>
                <a:effectLst/>
                <a:latin typeface="+mn-lt"/>
                <a:ea typeface="+mn-ea"/>
                <a:cs typeface="+mn-cs"/>
              </a:rPr>
              <a:t>Finally, we can run our mathematical model, with uncertainty, to create a forecast. The different lines here represent different runs of the model under different conditions. We call these different model runs “ensemble members”. The ensemble allows us to quantify our uncertainty.</a:t>
            </a:r>
          </a:p>
        </p:txBody>
      </p:sp>
      <p:sp>
        <p:nvSpPr>
          <p:cNvPr id="4" name="Slide Number Placeholder 3"/>
          <p:cNvSpPr>
            <a:spLocks noGrp="1"/>
          </p:cNvSpPr>
          <p:nvPr>
            <p:ph type="sldNum" sz="quarter" idx="5"/>
          </p:nvPr>
        </p:nvSpPr>
        <p:spPr/>
        <p:txBody>
          <a:bodyPr/>
          <a:lstStyle/>
          <a:p>
            <a:fld id="{58020EE3-0E66-7545-AD0E-C93C74C0187D}" type="slidenum">
              <a:rPr lang="en-US" smtClean="0"/>
              <a:t>13</a:t>
            </a:fld>
            <a:endParaRPr lang="en-US"/>
          </a:p>
        </p:txBody>
      </p:sp>
    </p:spTree>
    <p:extLst>
      <p:ext uri="{BB962C8B-B14F-4D97-AF65-F5344CB8AC3E}">
        <p14:creationId xmlns:p14="http://schemas.microsoft.com/office/powerpoint/2010/main" val="809661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After generating a forecast, we communicate our forecast to end users. Good forecast communication may require us to translate a forecast into a different visualization for an end user. For example, here the original forecast plot is translated into a stoplight graphic to more quickly communicate the risk of an algal bloom occurring tomorrow.</a:t>
            </a:r>
          </a:p>
          <a:p>
            <a:pPr lvl="0"/>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14</a:t>
            </a:fld>
            <a:endParaRPr lang="en-US"/>
          </a:p>
        </p:txBody>
      </p:sp>
    </p:spTree>
    <p:extLst>
      <p:ext uri="{BB962C8B-B14F-4D97-AF65-F5344CB8AC3E}">
        <p14:creationId xmlns:p14="http://schemas.microsoft.com/office/powerpoint/2010/main" val="36892058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The next step is to wait until the future arrives and then assess our forecast. Here, I am showing the example forecast we generated, but layered on top of it is an additional week of observations, which occurred after the forecast was generated. We can use these new observations, plotted in red, to assess the performance of our forecast.</a:t>
            </a:r>
          </a:p>
          <a:p>
            <a:pPr lvl="0"/>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15</a:t>
            </a:fld>
            <a:endParaRPr lang="en-US"/>
          </a:p>
        </p:txBody>
      </p:sp>
    </p:spTree>
    <p:extLst>
      <p:ext uri="{BB962C8B-B14F-4D97-AF65-F5344CB8AC3E}">
        <p14:creationId xmlns:p14="http://schemas.microsoft.com/office/powerpoint/2010/main" val="25646289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After assessing our forecast, we can update our model to try to improve it for the next forecast. Here is the same plot shown on the previous slides, but the model has been updated with new parameter values to try to make it better match recent observations, and a “re-forecast” has been generated with the new parameters. The original forecast is shown in green and the reforecast is shown in red. The hope is that by updating the model, we can improve the performance of the next forecast, continuing the forecast cycle. </a:t>
            </a:r>
          </a:p>
          <a:p>
            <a:pPr lvl="0"/>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16</a:t>
            </a:fld>
            <a:endParaRPr lang="en-US"/>
          </a:p>
        </p:txBody>
      </p:sp>
    </p:spTree>
    <p:extLst>
      <p:ext uri="{BB962C8B-B14F-4D97-AF65-F5344CB8AC3E}">
        <p14:creationId xmlns:p14="http://schemas.microsoft.com/office/powerpoint/2010/main" val="8143779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IE" dirty="0"/>
              <a:t>Today, we are going to generate forecasts of </a:t>
            </a:r>
            <a:r>
              <a:rPr lang="en-IE" b="1" dirty="0">
                <a:solidFill>
                  <a:schemeClr val="accent5"/>
                </a:solidFill>
              </a:rPr>
              <a:t>primary productivity </a:t>
            </a:r>
            <a:r>
              <a:rPr lang="en-IE" dirty="0"/>
              <a:t>in lakes using an </a:t>
            </a:r>
            <a:r>
              <a:rPr lang="en-IE" b="1" dirty="0"/>
              <a:t>ecological model</a:t>
            </a:r>
            <a:r>
              <a:rPr lang="en-IE" dirty="0"/>
              <a:t> calibrated to real data from the </a:t>
            </a:r>
            <a:r>
              <a:rPr lang="en-IE" b="1" dirty="0"/>
              <a:t>National Ecological Observatory Network</a:t>
            </a:r>
            <a:r>
              <a:rPr lang="en-IE" dirty="0"/>
              <a:t>. </a:t>
            </a:r>
          </a:p>
          <a:p>
            <a:pPr marL="0" indent="0">
              <a:buNone/>
            </a:pPr>
            <a:br>
              <a:rPr lang="en-IE" dirty="0"/>
            </a:br>
            <a:r>
              <a:rPr lang="en-IE" b="1" dirty="0">
                <a:solidFill>
                  <a:schemeClr val="accent5"/>
                </a:solidFill>
              </a:rPr>
              <a:t>Primary productivity </a:t>
            </a:r>
            <a:r>
              <a:rPr lang="en-IE" dirty="0">
                <a:solidFill>
                  <a:schemeClr val="accent5"/>
                </a:solidFill>
              </a:rPr>
              <a:t>is the rate at which energy is converted into biomass by producers.</a:t>
            </a:r>
          </a:p>
          <a:p>
            <a:pPr marL="0" indent="0">
              <a:buNone/>
            </a:pPr>
            <a:endParaRPr lang="en-IE" sz="1600" b="1" dirty="0">
              <a:solidFill>
                <a:schemeClr val="accent5"/>
              </a:solidFill>
            </a:endParaRPr>
          </a:p>
          <a:p>
            <a:pPr marL="0" indent="0">
              <a:buNone/>
            </a:pPr>
            <a:r>
              <a:rPr lang="en-IE" sz="1600" b="0" dirty="0">
                <a:solidFill>
                  <a:schemeClr val="accent5"/>
                </a:solidFill>
              </a:rPr>
              <a:t>Ask the class, what are some of the drivers of primary productivity in a lake?</a:t>
            </a:r>
          </a:p>
          <a:p>
            <a:pPr marL="0" indent="0">
              <a:buNone/>
            </a:pPr>
            <a:r>
              <a:rPr lang="en-IE" sz="1600" b="0" dirty="0">
                <a:solidFill>
                  <a:schemeClr val="accent5"/>
                </a:solidFill>
              </a:rPr>
              <a:t>Answer: light, water temperature, available nutrients, phytoplankton, zooplankton, among others</a:t>
            </a:r>
            <a:endParaRPr lang="en-US" sz="1600" b="0" dirty="0">
              <a:solidFill>
                <a:schemeClr val="accent5"/>
              </a:solidFill>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17</a:t>
            </a:fld>
            <a:endParaRPr lang="en-US"/>
          </a:p>
        </p:txBody>
      </p:sp>
    </p:spTree>
    <p:extLst>
      <p:ext uri="{BB962C8B-B14F-4D97-AF65-F5344CB8AC3E}">
        <p14:creationId xmlns:p14="http://schemas.microsoft.com/office/powerpoint/2010/main" val="3667730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IE" dirty="0"/>
              <a:t>Why forecast </a:t>
            </a:r>
            <a:r>
              <a:rPr lang="en-IE" b="1" dirty="0">
                <a:solidFill>
                  <a:schemeClr val="accent5"/>
                </a:solidFill>
              </a:rPr>
              <a:t>primary productivity?</a:t>
            </a:r>
          </a:p>
          <a:p>
            <a:pPr marL="0" indent="0">
              <a:buNone/>
            </a:pPr>
            <a:br>
              <a:rPr lang="en-IE" dirty="0"/>
            </a:br>
            <a:r>
              <a:rPr lang="en-IE" dirty="0"/>
              <a:t>Excess primary productivity can lead to harmful algal blooms, which compromise water quality through:</a:t>
            </a:r>
          </a:p>
          <a:p>
            <a:r>
              <a:rPr lang="en-IE" dirty="0"/>
              <a:t>a. Production of toxins, </a:t>
            </a:r>
          </a:p>
          <a:p>
            <a:r>
              <a:rPr lang="en-IE" dirty="0"/>
              <a:t>b. Production of taste and </a:t>
            </a:r>
            <a:r>
              <a:rPr lang="en-IE" dirty="0" err="1"/>
              <a:t>odor</a:t>
            </a:r>
            <a:r>
              <a:rPr lang="en-IE" dirty="0"/>
              <a:t> compounds, </a:t>
            </a:r>
          </a:p>
          <a:p>
            <a:r>
              <a:rPr lang="en-US" dirty="0"/>
              <a:t>c. Creation of anoxic zones, leading to fish kills</a:t>
            </a:r>
          </a:p>
          <a:p>
            <a:endParaRPr lang="en-US" dirty="0"/>
          </a:p>
          <a:p>
            <a:r>
              <a:rPr lang="en-US" dirty="0"/>
              <a:t>Pre-emptive notice of a possible harmful algal bloom via an ecological forecast could allow managers to prevent or mitigate these adverse water quality impacts.</a:t>
            </a: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18</a:t>
            </a:fld>
            <a:endParaRPr lang="en-US"/>
          </a:p>
        </p:txBody>
      </p:sp>
    </p:spTree>
    <p:extLst>
      <p:ext uri="{BB962C8B-B14F-4D97-AF65-F5344CB8AC3E}">
        <p14:creationId xmlns:p14="http://schemas.microsoft.com/office/powerpoint/2010/main" val="14579816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chemeClr val="accent5"/>
                </a:solidFill>
              </a:rPr>
              <a:t>We will use ecological models to generate our forecasts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solidFill>
                <a:schemeClr val="accent5"/>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chemeClr val="accent5"/>
                </a:solidFill>
              </a:rPr>
              <a:t>An </a:t>
            </a:r>
            <a:r>
              <a:rPr lang="en-US" b="1" dirty="0">
                <a:solidFill>
                  <a:schemeClr val="accent5"/>
                </a:solidFill>
              </a:rPr>
              <a:t>ecological model </a:t>
            </a:r>
            <a:r>
              <a:rPr lang="en-US" dirty="0">
                <a:solidFill>
                  <a:schemeClr val="accent5"/>
                </a:solidFill>
              </a:rPr>
              <a:t>is a simplified representation of nature, with the goal of understanding and predicting environmental dynamics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simple version of a model is a linear model: “y = mx + b”, but today we will be using a model to predict chlorophyll-a concentrations in a lake, where chlorophyll is the "y" in the equation but will add in other drivers such as surface water temperature and incoming light.</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19</a:t>
            </a:fld>
            <a:endParaRPr lang="en-US"/>
          </a:p>
        </p:txBody>
      </p:sp>
    </p:spTree>
    <p:extLst>
      <p:ext uri="{BB962C8B-B14F-4D97-AF65-F5344CB8AC3E}">
        <p14:creationId xmlns:p14="http://schemas.microsoft.com/office/powerpoint/2010/main" val="4279958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600" kern="1200" dirty="0">
                <a:solidFill>
                  <a:schemeClr val="tx1"/>
                </a:solidFill>
                <a:effectLst/>
                <a:latin typeface="+mn-lt"/>
                <a:ea typeface="+mn-ea"/>
                <a:cs typeface="+mn-cs"/>
              </a:rPr>
              <a:t>Quick road map of what will be covered in this lesson</a:t>
            </a:r>
          </a:p>
          <a:p>
            <a:pPr lvl="0"/>
            <a:endParaRPr lang="en-US" sz="16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Overview slide for the day (Will require instructor edits if adapting for different class lengths!)</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2 classes (1:15 -1:30 in length), completion of Activity A in class 1 and Activities B and C in class 2; reports collected as homework; optional presentation of each groups results as time permits or in a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class period</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1 class (3:00 in length), Activity A - 45mins, 5min break, Activities B and C – 45 mins followed by presentation/discussion of each group’s results as time permits</a:t>
            </a:r>
            <a:endParaRPr lang="en-IE" sz="1200" kern="1200" dirty="0">
              <a:solidFill>
                <a:schemeClr val="tx1"/>
              </a:solidFill>
              <a:effectLst/>
              <a:latin typeface="+mn-lt"/>
              <a:ea typeface="+mn-ea"/>
              <a:cs typeface="+mn-cs"/>
            </a:endParaRPr>
          </a:p>
          <a:p>
            <a:pPr lvl="0"/>
            <a:endParaRPr lang="en-US" sz="16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2</a:t>
            </a:fld>
            <a:endParaRPr lang="en-US"/>
          </a:p>
        </p:txBody>
      </p:sp>
    </p:spTree>
    <p:extLst>
      <p:ext uri="{BB962C8B-B14F-4D97-AF65-F5344CB8AC3E}">
        <p14:creationId xmlns:p14="http://schemas.microsoft.com/office/powerpoint/2010/main" val="24369455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Today, we will use a simple primary productivity model, where phytoplankton are the producers which determine the rate of primary productivity. Phytoplankton grow by taking up nutrients, in this case nitrogen, and also die, releasing nutrients back into the water column. The rate of phytoplankton growth is also affected by the water temperature and the amount of incoming light, which phytoplankton need for photosynthesis.</a:t>
            </a:r>
          </a:p>
        </p:txBody>
      </p:sp>
      <p:sp>
        <p:nvSpPr>
          <p:cNvPr id="4" name="Slide Number Placeholder 3"/>
          <p:cNvSpPr>
            <a:spLocks noGrp="1"/>
          </p:cNvSpPr>
          <p:nvPr>
            <p:ph type="sldNum" sz="quarter" idx="5"/>
          </p:nvPr>
        </p:nvSpPr>
        <p:spPr/>
        <p:txBody>
          <a:bodyPr/>
          <a:lstStyle/>
          <a:p>
            <a:fld id="{58020EE3-0E66-7545-AD0E-C93C74C0187D}" type="slidenum">
              <a:rPr lang="en-US" smtClean="0"/>
              <a:t>20</a:t>
            </a:fld>
            <a:endParaRPr lang="en-US"/>
          </a:p>
        </p:txBody>
      </p:sp>
    </p:spTree>
    <p:extLst>
      <p:ext uri="{BB962C8B-B14F-4D97-AF65-F5344CB8AC3E}">
        <p14:creationId xmlns:p14="http://schemas.microsoft.com/office/powerpoint/2010/main" val="22885309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calibrate our model, we will use data from the U.S. National Science Foundation’s National Ecological Observatory Network, or NEON. </a:t>
            </a:r>
            <a:r>
              <a:rPr lang="en-US" sz="1200" b="1" dirty="0">
                <a:solidFill>
                  <a:schemeClr val="accent5"/>
                </a:solidFill>
              </a:rPr>
              <a:t>NEON </a:t>
            </a:r>
            <a:r>
              <a:rPr lang="en-US" sz="1200" dirty="0">
                <a:solidFill>
                  <a:schemeClr val="accent5"/>
                </a:solidFill>
              </a:rPr>
              <a:t>is a continental-scale observatory designed to collect long-term open access ecological data to better understand how U.S. terrestrial and aquatic ecosystems are changing. We will be using data from five different lake sites within NEON.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21</a:t>
            </a:fld>
            <a:endParaRPr lang="en-US"/>
          </a:p>
        </p:txBody>
      </p:sp>
    </p:spTree>
    <p:extLst>
      <p:ext uri="{BB962C8B-B14F-4D97-AF65-F5344CB8AC3E}">
        <p14:creationId xmlns:p14="http://schemas.microsoft.com/office/powerpoint/2010/main" val="11665693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Learning objectives!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Talk through these with the students one by one: use the embedded animations to sequentially show each of the six bullet points.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Most importantly, the goal here is to have students develop their own ecological model for their aquatic ecosystem, and then step through each stage of the forecast cycle.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the end of the module, the instructor may request that students make mini-presentations to share their forecast results at the end of Activity C, permitting comparison of primary productivity forecast performance across lakes in different eco-regions.</a:t>
            </a:r>
          </a:p>
          <a:p>
            <a:endParaRPr lang="en-US" dirty="0"/>
          </a:p>
        </p:txBody>
      </p:sp>
      <p:sp>
        <p:nvSpPr>
          <p:cNvPr id="4" name="Slide Number Placeholder 3"/>
          <p:cNvSpPr>
            <a:spLocks noGrp="1"/>
          </p:cNvSpPr>
          <p:nvPr>
            <p:ph type="sldNum" sz="quarter" idx="10"/>
          </p:nvPr>
        </p:nvSpPr>
        <p:spPr/>
        <p:txBody>
          <a:bodyPr/>
          <a:lstStyle/>
          <a:p>
            <a:fld id="{58020EE3-0E66-7545-AD0E-C93C74C0187D}" type="slidenum">
              <a:rPr lang="en-US" smtClean="0"/>
              <a:t>22</a:t>
            </a:fld>
            <a:endParaRPr lang="en-US"/>
          </a:p>
        </p:txBody>
      </p:sp>
    </p:spTree>
    <p:extLst>
      <p:ext uri="{BB962C8B-B14F-4D97-AF65-F5344CB8AC3E}">
        <p14:creationId xmlns:p14="http://schemas.microsoft.com/office/powerpoint/2010/main" val="38330937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Introduce Activity A, which has five objectives (have students work in pairs).</a:t>
            </a:r>
          </a:p>
          <a:p>
            <a:pPr marL="457200" indent="-457200">
              <a:buFont typeface="+mj-lt"/>
              <a:buAutoNum type="arabicPeriod"/>
            </a:pPr>
            <a:r>
              <a:rPr lang="en-US" dirty="0"/>
              <a:t>Select a NEON site</a:t>
            </a:r>
          </a:p>
          <a:p>
            <a:pPr marL="457200" indent="-457200">
              <a:buFont typeface="+mj-lt"/>
              <a:buAutoNum type="arabicPeriod"/>
            </a:pPr>
            <a:r>
              <a:rPr lang="en-US" dirty="0"/>
              <a:t>Visualize the variables at the site</a:t>
            </a:r>
          </a:p>
          <a:p>
            <a:pPr marL="457200" indent="-457200">
              <a:buFont typeface="+mj-lt"/>
              <a:buAutoNum type="arabicPeriod"/>
            </a:pPr>
            <a:r>
              <a:rPr lang="en-US" dirty="0"/>
              <a:t>Explore variable relationships</a:t>
            </a:r>
          </a:p>
          <a:p>
            <a:pPr marL="457200" indent="-457200">
              <a:buFont typeface="+mj-lt"/>
              <a:buAutoNum type="arabicPeriod"/>
            </a:pPr>
            <a:r>
              <a:rPr lang="en-US" dirty="0"/>
              <a:t>Explore the lake ecosystem model structure</a:t>
            </a:r>
          </a:p>
          <a:p>
            <a:pPr marL="457200" indent="-457200">
              <a:buFont typeface="+mj-lt"/>
              <a:buAutoNum type="arabicPeriod"/>
            </a:pPr>
            <a:r>
              <a:rPr lang="en-US" dirty="0"/>
              <a:t>Within pairs, each student builds their own ecosystem model; students then compare the performance of the two different models in predicting productivity at the same lake</a:t>
            </a:r>
          </a:p>
          <a:p>
            <a:pPr marL="0" lvl="0" indent="0">
              <a:buFont typeface="Arial" panose="020B0604020202020204" pitchFamily="34" charset="0"/>
              <a:buNone/>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23</a:t>
            </a:fld>
            <a:endParaRPr lang="en-US"/>
          </a:p>
        </p:txBody>
      </p:sp>
    </p:spTree>
    <p:extLst>
      <p:ext uri="{BB962C8B-B14F-4D97-AF65-F5344CB8AC3E}">
        <p14:creationId xmlns:p14="http://schemas.microsoft.com/office/powerpoint/2010/main" val="134354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Activity B – continue working in pairs and answer the questions individually. Step through each step of the forecast cycle</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Quantify forecast uncertainty</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Generate a forecast of primary productivity for your site</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Communicate forecast</a:t>
            </a:r>
            <a:endParaRPr lang="en-IE" sz="1200" kern="1200" dirty="0">
              <a:solidFill>
                <a:schemeClr val="tx1"/>
              </a:solidFill>
              <a:effectLst/>
              <a:latin typeface="+mn-lt"/>
              <a:ea typeface="+mn-ea"/>
              <a:cs typeface="+mn-cs"/>
            </a:endParaRPr>
          </a:p>
          <a:p>
            <a:pPr marL="685800" lvl="1" indent="-228600">
              <a:buFont typeface="+mj-lt"/>
              <a:buAutoNum type="alphaLcParenR"/>
            </a:pPr>
            <a:r>
              <a:rPr lang="en-US" sz="1200" kern="1200" dirty="0">
                <a:solidFill>
                  <a:schemeClr val="tx1"/>
                </a:solidFill>
                <a:effectLst/>
                <a:latin typeface="+mn-lt"/>
                <a:ea typeface="+mn-ea"/>
                <a:cs typeface="+mn-cs"/>
              </a:rPr>
              <a:t>Assess forecast with data</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24</a:t>
            </a:fld>
            <a:endParaRPr lang="en-US"/>
          </a:p>
        </p:txBody>
      </p:sp>
    </p:spTree>
    <p:extLst>
      <p:ext uri="{BB962C8B-B14F-4D97-AF65-F5344CB8AC3E}">
        <p14:creationId xmlns:p14="http://schemas.microsoft.com/office/powerpoint/2010/main" val="3966114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Activity C – continue working in pairs. Each student will update their model and generate a new forecast </a:t>
            </a:r>
          </a:p>
          <a:p>
            <a:pPr marL="457200" indent="-457200">
              <a:buFont typeface="+mj-lt"/>
              <a:buAutoNum type="arabicPeriod"/>
            </a:pPr>
            <a:r>
              <a:rPr lang="en-US" dirty="0"/>
              <a:t>Update model to improve forecast</a:t>
            </a:r>
          </a:p>
          <a:p>
            <a:pPr marL="457200" indent="-457200">
              <a:buFont typeface="+mj-lt"/>
              <a:buAutoNum type="arabicPeriod"/>
            </a:pPr>
            <a:r>
              <a:rPr lang="en-US" dirty="0"/>
              <a:t>Generate the next forecast</a:t>
            </a: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the end of Activity C, regroup as a class and each of the groups present the results from their forecast and how their forecast got better or worse over time</a:t>
            </a:r>
            <a:endParaRPr lang="en-IE" sz="1200" kern="1200" dirty="0">
              <a:solidFill>
                <a:schemeClr val="tx1"/>
              </a:solidFill>
              <a:effectLst/>
              <a:latin typeface="+mn-lt"/>
              <a:ea typeface="+mn-ea"/>
              <a:cs typeface="+mn-cs"/>
            </a:endParaRPr>
          </a:p>
          <a:p>
            <a:pPr lvl="0"/>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25</a:t>
            </a:fld>
            <a:endParaRPr lang="en-US"/>
          </a:p>
        </p:txBody>
      </p:sp>
    </p:spTree>
    <p:extLst>
      <p:ext uri="{BB962C8B-B14F-4D97-AF65-F5344CB8AC3E}">
        <p14:creationId xmlns:p14="http://schemas.microsoft.com/office/powerpoint/2010/main" val="4275477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10000"/>
              </a:lnSpc>
              <a:spcBef>
                <a:spcPts val="0"/>
              </a:spcBef>
              <a:spcAft>
                <a:spcPts val="0"/>
              </a:spcAft>
              <a:buFont typeface="+mj-lt"/>
              <a:buNone/>
            </a:pPr>
            <a:r>
              <a:rPr lang="en-US" sz="1200" dirty="0">
                <a:effectLst/>
                <a:latin typeface="Calibri" panose="020F0502020204030204" pitchFamily="34" charset="0"/>
                <a:ea typeface="Calibri" panose="020F0502020204030204" pitchFamily="34" charset="0"/>
                <a:cs typeface="Times New Roman" panose="02020603050405020304" pitchFamily="18" charset="0"/>
              </a:rPr>
              <a:t>Shiny App:</a:t>
            </a:r>
          </a:p>
          <a:p>
            <a:pPr marL="742950" marR="0" lvl="1" indent="-285750">
              <a:lnSpc>
                <a:spcPct val="110000"/>
              </a:lnSpc>
              <a:spcBef>
                <a:spcPts val="0"/>
              </a:spcBef>
              <a:spcAft>
                <a:spcPts val="0"/>
              </a:spcAft>
              <a:buFont typeface="+mj-lt"/>
              <a:buAutoNum type="alphaLcPeriod"/>
            </a:pPr>
            <a:r>
              <a:rPr lang="en-IE" sz="1200" dirty="0">
                <a:effectLst/>
                <a:latin typeface="Calibri" panose="020F0502020204030204" pitchFamily="34" charset="0"/>
                <a:ea typeface="Calibri" panose="020F0502020204030204" pitchFamily="34" charset="0"/>
                <a:cs typeface="Times New Roman" panose="02020603050405020304" pitchFamily="18" charset="0"/>
              </a:rPr>
              <a:t>The module can be accessed as described above via Shiny, GitHub or Binder (see instructor manual)</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10000"/>
              </a:lnSpc>
              <a:spcBef>
                <a:spcPts val="0"/>
              </a:spcBef>
              <a:spcAft>
                <a:spcPts val="0"/>
              </a:spcAft>
              <a:buFont typeface="+mj-lt"/>
              <a:buAutoNum type="alphaLcPeriod"/>
            </a:pPr>
            <a:r>
              <a:rPr lang="en-IE" sz="1200" dirty="0">
                <a:effectLst/>
                <a:latin typeface="Calibri" panose="020F0502020204030204" pitchFamily="34" charset="0"/>
                <a:ea typeface="Calibri" panose="020F0502020204030204" pitchFamily="34" charset="0"/>
                <a:cs typeface="Times New Roman" panose="02020603050405020304" pitchFamily="18" charset="0"/>
              </a:rPr>
              <a:t>This is an interactive webpage </a:t>
            </a:r>
            <a:r>
              <a:rPr lang="en-US" sz="1200" dirty="0">
                <a:effectLst/>
                <a:latin typeface="Calibri" panose="020F0502020204030204" pitchFamily="34" charset="0"/>
                <a:ea typeface="Calibri" panose="020F0502020204030204" pitchFamily="34" charset="0"/>
                <a:cs typeface="Times New Roman" panose="02020603050405020304" pitchFamily="18" charset="0"/>
              </a:rPr>
              <a:t>built using R code</a:t>
            </a:r>
          </a:p>
          <a:p>
            <a:pPr marL="742950" marR="0" lvl="1" indent="-285750">
              <a:lnSpc>
                <a:spcPct val="110000"/>
              </a:lnSpc>
              <a:spcBef>
                <a:spcPts val="0"/>
              </a:spcBef>
              <a:spcAft>
                <a:spcPts val="600"/>
              </a:spcAft>
              <a:buFont typeface="+mj-lt"/>
              <a:buAutoNum type="alphaL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It has interactive plots and options embedded which allow you to build your own personal model, visualize and explore the data, and answer questions</a:t>
            </a: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26</a:t>
            </a:fld>
            <a:endParaRPr lang="en-US"/>
          </a:p>
        </p:txBody>
      </p:sp>
    </p:spTree>
    <p:extLst>
      <p:ext uri="{BB962C8B-B14F-4D97-AF65-F5344CB8AC3E}">
        <p14:creationId xmlns:p14="http://schemas.microsoft.com/office/powerpoint/2010/main" val="28201655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Generating the student report. At this point, the instructor may choose to navigate to the Shiny app and demonstrate its features while screen sharing the app in a browser. Alternatively, the instructor may cover the material on slides 27-29 in PowerPoint.</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27</a:t>
            </a:fld>
            <a:endParaRPr lang="en-US"/>
          </a:p>
        </p:txBody>
      </p:sp>
    </p:spTree>
    <p:extLst>
      <p:ext uri="{BB962C8B-B14F-4D97-AF65-F5344CB8AC3E}">
        <p14:creationId xmlns:p14="http://schemas.microsoft.com/office/powerpoint/2010/main" val="35141611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Saving &amp; resuming progress in the Shiny app.</a:t>
            </a:r>
          </a:p>
          <a:p>
            <a:endParaRPr lang="en-US" dirty="0"/>
          </a:p>
        </p:txBody>
      </p:sp>
      <p:sp>
        <p:nvSpPr>
          <p:cNvPr id="4" name="Slide Number Placeholder 3"/>
          <p:cNvSpPr>
            <a:spLocks noGrp="1"/>
          </p:cNvSpPr>
          <p:nvPr>
            <p:ph type="sldNum" sz="quarter" idx="5"/>
          </p:nvPr>
        </p:nvSpPr>
        <p:spPr/>
        <p:txBody>
          <a:bodyPr/>
          <a:lstStyle/>
          <a:p>
            <a:fld id="{58020EE3-0E66-7545-AD0E-C93C74C0187D}" type="slidenum">
              <a:rPr lang="en-US" smtClean="0"/>
              <a:t>28</a:t>
            </a:fld>
            <a:endParaRPr lang="en-US"/>
          </a:p>
        </p:txBody>
      </p:sp>
    </p:spTree>
    <p:extLst>
      <p:ext uri="{BB962C8B-B14F-4D97-AF65-F5344CB8AC3E}">
        <p14:creationId xmlns:p14="http://schemas.microsoft.com/office/powerpoint/2010/main" val="2393997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recommend that you save your progress often!</a:t>
            </a:r>
          </a:p>
        </p:txBody>
      </p:sp>
      <p:sp>
        <p:nvSpPr>
          <p:cNvPr id="4" name="Slide Number Placeholder 3"/>
          <p:cNvSpPr>
            <a:spLocks noGrp="1"/>
          </p:cNvSpPr>
          <p:nvPr>
            <p:ph type="sldNum" sz="quarter" idx="5"/>
          </p:nvPr>
        </p:nvSpPr>
        <p:spPr/>
        <p:txBody>
          <a:bodyPr/>
          <a:lstStyle/>
          <a:p>
            <a:fld id="{58020EE3-0E66-7545-AD0E-C93C74C0187D}" type="slidenum">
              <a:rPr lang="en-US" smtClean="0"/>
              <a:t>29</a:t>
            </a:fld>
            <a:endParaRPr lang="en-US"/>
          </a:p>
        </p:txBody>
      </p:sp>
    </p:spTree>
    <p:extLst>
      <p:ext uri="{BB962C8B-B14F-4D97-AF65-F5344CB8AC3E}">
        <p14:creationId xmlns:p14="http://schemas.microsoft.com/office/powerpoint/2010/main" val="1081810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Big picture, framing ecological forecasts in the context of changing climate and land use. </a:t>
            </a:r>
          </a:p>
          <a:p>
            <a:pPr lvl="0"/>
            <a:r>
              <a:rPr lang="en-US" sz="1200" kern="1200" dirty="0">
                <a:solidFill>
                  <a:schemeClr val="tx1"/>
                </a:solidFill>
                <a:effectLst/>
                <a:latin typeface="+mn-lt"/>
                <a:ea typeface="+mn-ea"/>
                <a:cs typeface="+mn-cs"/>
              </a:rPr>
              <a:t>Focus on aquatic ecosystems today, management of these resources could be improved by having advance knowledge of how they could potentially change. </a:t>
            </a:r>
          </a:p>
          <a:p>
            <a:pPr lvl="0"/>
            <a:r>
              <a:rPr lang="en-US" sz="1200" kern="1200" dirty="0">
                <a:solidFill>
                  <a:schemeClr val="tx1"/>
                </a:solidFill>
                <a:effectLst/>
                <a:latin typeface="+mn-lt"/>
                <a:ea typeface="+mn-ea"/>
                <a:cs typeface="+mn-cs"/>
              </a:rPr>
              <a:t>Why do we want to generate ecological forecasts? </a:t>
            </a:r>
          </a:p>
          <a:p>
            <a:pPr lvl="0"/>
            <a:r>
              <a:rPr lang="en-US" sz="1200" kern="1200" dirty="0">
                <a:solidFill>
                  <a:schemeClr val="tx1"/>
                </a:solidFill>
                <a:effectLst/>
                <a:latin typeface="+mn-lt"/>
                <a:ea typeface="+mn-ea"/>
                <a:cs typeface="+mn-cs"/>
              </a:rPr>
              <a:t>Answer: Because there is lots of variability in how climate change is occurring globally and lakes provide critical ecosystem services for humans, so ecological forecasts are critical to help management of these resources in the short-term.</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3</a:t>
            </a:fld>
            <a:endParaRPr lang="en-US"/>
          </a:p>
        </p:txBody>
      </p:sp>
    </p:spTree>
    <p:extLst>
      <p:ext uri="{BB962C8B-B14F-4D97-AF65-F5344CB8AC3E}">
        <p14:creationId xmlns:p14="http://schemas.microsoft.com/office/powerpoint/2010/main" val="41519026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Help students transition over to the Shiny app and get started. Instructors may use the table to record which students are working with which lake sites, if helpful.</a:t>
            </a:r>
            <a:endParaRPr lang="en-IE" sz="1200" kern="1200" dirty="0">
              <a:solidFill>
                <a:schemeClr val="tx1"/>
              </a:solidFill>
              <a:effectLst/>
              <a:latin typeface="+mn-lt"/>
              <a:ea typeface="+mn-ea"/>
              <a:cs typeface="+mn-cs"/>
            </a:endParaRP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30</a:t>
            </a:fld>
            <a:endParaRPr lang="en-US"/>
          </a:p>
        </p:txBody>
      </p:sp>
    </p:spTree>
    <p:extLst>
      <p:ext uri="{BB962C8B-B14F-4D97-AF65-F5344CB8AC3E}">
        <p14:creationId xmlns:p14="http://schemas.microsoft.com/office/powerpoint/2010/main" val="31812811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participating! If you would like to learn more, please check out the other Macrosystems EDDIE ecological forecasting modules.</a:t>
            </a:r>
          </a:p>
        </p:txBody>
      </p:sp>
      <p:sp>
        <p:nvSpPr>
          <p:cNvPr id="4" name="Slide Number Placeholder 3"/>
          <p:cNvSpPr>
            <a:spLocks noGrp="1"/>
          </p:cNvSpPr>
          <p:nvPr>
            <p:ph type="sldNum" sz="quarter" idx="10"/>
          </p:nvPr>
        </p:nvSpPr>
        <p:spPr/>
        <p:txBody>
          <a:bodyPr/>
          <a:lstStyle/>
          <a:p>
            <a:fld id="{866223A8-58DE-49DC-9245-9F9544461F34}" type="slidenum">
              <a:rPr lang="en-US" smtClean="0"/>
              <a:t>31</a:t>
            </a:fld>
            <a:endParaRPr lang="en-US"/>
          </a:p>
        </p:txBody>
      </p:sp>
    </p:spTree>
    <p:extLst>
      <p:ext uri="{BB962C8B-B14F-4D97-AF65-F5344CB8AC3E}">
        <p14:creationId xmlns:p14="http://schemas.microsoft.com/office/powerpoint/2010/main" val="2505601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Ask the class “What is a Forecast?” – </a:t>
            </a:r>
          </a:p>
          <a:p>
            <a:pPr lvl="0"/>
            <a:r>
              <a:rPr lang="en-US" sz="1200" kern="1200" dirty="0">
                <a:solidFill>
                  <a:schemeClr val="tx1"/>
                </a:solidFill>
                <a:effectLst/>
                <a:latin typeface="+mn-lt"/>
                <a:ea typeface="+mn-ea"/>
                <a:cs typeface="+mn-cs"/>
              </a:rPr>
              <a:t>if teaching virtually, prompt them to either type answers into the chat or raise their hand to ask the question. </a:t>
            </a:r>
          </a:p>
          <a:p>
            <a:pPr lvl="0"/>
            <a:r>
              <a:rPr lang="en-US" sz="1200" kern="1200" dirty="0">
                <a:solidFill>
                  <a:schemeClr val="tx1"/>
                </a:solidFill>
                <a:effectLst/>
                <a:latin typeface="+mn-lt"/>
                <a:ea typeface="+mn-ea"/>
                <a:cs typeface="+mn-cs"/>
              </a:rPr>
              <a:t>Key aspects of a forecasts are listed in the slide. </a:t>
            </a:r>
          </a:p>
          <a:p>
            <a:pPr lvl="0"/>
            <a:r>
              <a:rPr lang="en-US" sz="1200" kern="1200" dirty="0">
                <a:solidFill>
                  <a:schemeClr val="tx1"/>
                </a:solidFill>
                <a:effectLst/>
                <a:latin typeface="+mn-lt"/>
                <a:ea typeface="+mn-ea"/>
                <a:cs typeface="+mn-cs"/>
              </a:rPr>
              <a:t>Actionable implies that the information is given in a time frame that allows for a response. For example, you could forecast air temperature five minutes into the future with relatively low uncertainty, but this is not much use compared to a forecast for air temperature five days into the future.</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4</a:t>
            </a:fld>
            <a:endParaRPr lang="en-US"/>
          </a:p>
        </p:txBody>
      </p:sp>
    </p:spTree>
    <p:extLst>
      <p:ext uri="{BB962C8B-B14F-4D97-AF65-F5344CB8AC3E}">
        <p14:creationId xmlns:p14="http://schemas.microsoft.com/office/powerpoint/2010/main" val="26392809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Ask the class ‘What do we forecast?’. </a:t>
            </a:r>
          </a:p>
          <a:p>
            <a:pPr lvl="0"/>
            <a:r>
              <a:rPr lang="en-US" sz="1200" kern="1200" dirty="0">
                <a:solidFill>
                  <a:schemeClr val="tx1"/>
                </a:solidFill>
                <a:effectLst/>
                <a:latin typeface="+mn-lt"/>
                <a:ea typeface="+mn-ea"/>
                <a:cs typeface="+mn-cs"/>
              </a:rPr>
              <a:t>Encourage them to provide answers by either un-muting or typing into the chat or raising their hand. </a:t>
            </a:r>
          </a:p>
          <a:p>
            <a:pPr lvl="0"/>
            <a:r>
              <a:rPr lang="en-US" sz="1200" kern="1200" dirty="0">
                <a:solidFill>
                  <a:schemeClr val="tx1"/>
                </a:solidFill>
                <a:effectLst/>
                <a:latin typeface="+mn-lt"/>
                <a:ea typeface="+mn-ea"/>
                <a:cs typeface="+mn-cs"/>
              </a:rPr>
              <a:t>Add the examples with the animation and detail how forecasting is prevalent across many different sectors of society.</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5</a:t>
            </a:fld>
            <a:endParaRPr lang="en-US"/>
          </a:p>
        </p:txBody>
      </p:sp>
    </p:spTree>
    <p:extLst>
      <p:ext uri="{BB962C8B-B14F-4D97-AF65-F5344CB8AC3E}">
        <p14:creationId xmlns:p14="http://schemas.microsoft.com/office/powerpoint/2010/main" val="1958992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There are two main purposes of forecasts. </a:t>
            </a:r>
          </a:p>
          <a:p>
            <a:pPr lvl="0"/>
            <a:r>
              <a:rPr lang="en-US" sz="1200" kern="1200" dirty="0">
                <a:solidFill>
                  <a:schemeClr val="tx1"/>
                </a:solidFill>
                <a:effectLst/>
                <a:latin typeface="+mn-lt"/>
                <a:ea typeface="+mn-ea"/>
                <a:cs typeface="+mn-cs"/>
              </a:rPr>
              <a:t>Talk through the examples and stress the difference between a situation when we have no control over the outcome (passive) and when we can influence the outcome (active)</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Preparation – the example is Hurricane Sandy in 2012 - passive</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Actionable – the example is COVID-19 - active</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6</a:t>
            </a:fld>
            <a:endParaRPr lang="en-US"/>
          </a:p>
        </p:txBody>
      </p:sp>
    </p:spTree>
    <p:extLst>
      <p:ext uri="{BB962C8B-B14F-4D97-AF65-F5344CB8AC3E}">
        <p14:creationId xmlns:p14="http://schemas.microsoft.com/office/powerpoint/2010/main" val="3540243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Today, we are going to focus specifically on ecological forecasting.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Question to ask the students on this slide: what is an ecological forecast? </a:t>
            </a:r>
          </a:p>
          <a:p>
            <a:pPr lvl="0"/>
            <a:r>
              <a:rPr lang="en-US" sz="1200" kern="1200" dirty="0">
                <a:solidFill>
                  <a:schemeClr val="tx1"/>
                </a:solidFill>
                <a:effectLst/>
                <a:latin typeface="+mn-lt"/>
                <a:ea typeface="+mn-ea"/>
                <a:cs typeface="+mn-cs"/>
              </a:rPr>
              <a:t>Highlight the inclusion of “uncertainty”</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7</a:t>
            </a:fld>
            <a:endParaRPr lang="en-US"/>
          </a:p>
        </p:txBody>
      </p:sp>
    </p:spTree>
    <p:extLst>
      <p:ext uri="{BB962C8B-B14F-4D97-AF65-F5344CB8AC3E}">
        <p14:creationId xmlns:p14="http://schemas.microsoft.com/office/powerpoint/2010/main" val="2421413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Ecological forecasts are being produced today! These examples are selected from the pre-class “Exploration” activity that students may have completed. You might ask students, “Who do you think might use these forecasts, and why?”</a:t>
            </a:r>
          </a:p>
        </p:txBody>
      </p:sp>
      <p:sp>
        <p:nvSpPr>
          <p:cNvPr id="4" name="Slide Number Placeholder 3"/>
          <p:cNvSpPr>
            <a:spLocks noGrp="1"/>
          </p:cNvSpPr>
          <p:nvPr>
            <p:ph type="sldNum" sz="quarter" idx="5"/>
          </p:nvPr>
        </p:nvSpPr>
        <p:spPr/>
        <p:txBody>
          <a:bodyPr/>
          <a:lstStyle/>
          <a:p>
            <a:fld id="{58020EE3-0E66-7545-AD0E-C93C74C0187D}" type="slidenum">
              <a:rPr lang="en-US" smtClean="0"/>
              <a:t>8</a:t>
            </a:fld>
            <a:endParaRPr lang="en-US"/>
          </a:p>
        </p:txBody>
      </p:sp>
    </p:spTree>
    <p:extLst>
      <p:ext uri="{BB962C8B-B14F-4D97-AF65-F5344CB8AC3E}">
        <p14:creationId xmlns:p14="http://schemas.microsoft.com/office/powerpoint/2010/main" val="39801311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Introduce the forecast cycle and that you will define each step. Highlight that it is “</a:t>
            </a:r>
            <a:r>
              <a:rPr lang="en-US" sz="1200" b="1" kern="1200" dirty="0">
                <a:solidFill>
                  <a:schemeClr val="tx1"/>
                </a:solidFill>
                <a:effectLst/>
                <a:latin typeface="+mn-lt"/>
                <a:ea typeface="+mn-ea"/>
                <a:cs typeface="+mn-cs"/>
              </a:rPr>
              <a:t>iterative</a:t>
            </a:r>
            <a:r>
              <a:rPr lang="en-US" sz="1200" kern="1200" dirty="0">
                <a:solidFill>
                  <a:schemeClr val="tx1"/>
                </a:solidFill>
                <a:effectLst/>
                <a:latin typeface="+mn-lt"/>
                <a:ea typeface="+mn-ea"/>
                <a:cs typeface="+mn-cs"/>
              </a:rPr>
              <a:t>” which means that it is a repetitive process, hence why it is described as a cycle.</a:t>
            </a:r>
          </a:p>
          <a:p>
            <a:pPr lvl="0"/>
            <a:endParaRPr lang="en-US" sz="1200" kern="1200" dirty="0">
              <a:solidFill>
                <a:schemeClr val="tx1"/>
              </a:solidFill>
              <a:effectLst/>
              <a:latin typeface="+mn-lt"/>
              <a:ea typeface="+mn-ea"/>
              <a:cs typeface="+mn-cs"/>
            </a:endParaRPr>
          </a:p>
          <a:p>
            <a:pPr lvl="0"/>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9</a:t>
            </a:fld>
            <a:endParaRPr lang="en-US"/>
          </a:p>
        </p:txBody>
      </p:sp>
    </p:spTree>
    <p:extLst>
      <p:ext uri="{BB962C8B-B14F-4D97-AF65-F5344CB8AC3E}">
        <p14:creationId xmlns:p14="http://schemas.microsoft.com/office/powerpoint/2010/main" val="3686192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F94D92-C448-4579-B07F-32E6DEFE663F}"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187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B9F908-2237-4E06-9F65-308A0C7C8360}"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37531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59C69C-A580-4E24-B56C-3104E0D70A78}"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22157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Tree>
    <p:extLst>
      <p:ext uri="{BB962C8B-B14F-4D97-AF65-F5344CB8AC3E}">
        <p14:creationId xmlns:p14="http://schemas.microsoft.com/office/powerpoint/2010/main" val="271551171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D700E8-F4C3-418D-8F0B-98F92EA7D957}"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150130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B253FB-B5EE-4F6E-AEF1-5A70BE8EC8F4}"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9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E16F7D-6513-4591-A873-8EA03FD8E2FA}" type="datetime1">
              <a:rPr lang="en-US" smtClean="0"/>
              <a:t>7/3/23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2791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4FF8CE-54E3-4482-9C96-B30823D6975F}" type="datetime1">
              <a:rPr lang="en-US" smtClean="0"/>
              <a:t>7/3/23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200FE8-A619-F642-9571-C47EDB9D5720}"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958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0AB9494-44A4-4B56-9C86-DEEA67A930FA}" type="datetime1">
              <a:rPr lang="en-US" smtClean="0"/>
              <a:t>7/3/23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341164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3DDFCE-9A45-4088-A795-328B2A4D0393}" type="datetime1">
              <a:rPr lang="en-US" smtClean="0"/>
              <a:t>7/3/23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1649467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DFF054A-2AA5-4FCC-B50D-79DF96EEDB5C}" type="datetime1">
              <a:rPr lang="en-US" smtClean="0"/>
              <a:t>7/3/23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3245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1215959-AF93-4A72-9756-D43DBD37659F}" type="datetime1">
              <a:rPr lang="en-US" smtClean="0"/>
              <a:t>7/3/23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89338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1810413B-1DC0-4E02-8B37-9A210213BAC0}" type="datetime1">
              <a:rPr lang="en-US" smtClean="0"/>
              <a:t>7/3/23</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2A200FE8-A619-F642-9571-C47EDB9D5720}" type="slidenum">
              <a:rPr lang="en-US" smtClean="0"/>
              <a:t>‹#›</a:t>
            </a:fld>
            <a:endParaRPr lang="en-US"/>
          </a:p>
        </p:txBody>
      </p:sp>
    </p:spTree>
    <p:extLst>
      <p:ext uri="{BB962C8B-B14F-4D97-AF65-F5344CB8AC3E}">
        <p14:creationId xmlns:p14="http://schemas.microsoft.com/office/powerpoint/2010/main" val="396387151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1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 Id="rId9" Type="http://schemas.openxmlformats.org/officeDocument/2006/relationships/image" Target="../media/image19.png"/></Relationships>
</file>

<file path=ppt/slides/_rels/slide1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 Id="rId9" Type="http://schemas.openxmlformats.org/officeDocument/2006/relationships/image" Target="../media/image21.png"/></Relationships>
</file>

<file path=ppt/slides/_rels/slide14.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 Id="rId9" Type="http://schemas.openxmlformats.org/officeDocument/2006/relationships/image" Target="../media/image21.png"/></Relationships>
</file>

<file path=ppt/slides/_rels/slide15.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 Id="rId9" Type="http://schemas.openxmlformats.org/officeDocument/2006/relationships/image" Target="../media/image22.png"/></Relationships>
</file>

<file path=ppt/slides/_rels/slide16.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 Id="rId9"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sv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macrosystemseddie.shinyapps.io/module5/"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s://macrosystemseddie.org/" TargetMode="External"/><Relationship Id="rId3" Type="http://schemas.openxmlformats.org/officeDocument/2006/relationships/image" Target="../media/image38.png"/><Relationship Id="rId7"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3.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33450"/>
            <a:ext cx="9144000" cy="2771633"/>
          </a:xfrm>
        </p:spPr>
        <p:txBody>
          <a:bodyPr>
            <a:noAutofit/>
          </a:bodyPr>
          <a:lstStyle/>
          <a:p>
            <a:pPr algn="ctr"/>
            <a:r>
              <a:rPr lang="en-US" sz="4600" b="1" dirty="0">
                <a:solidFill>
                  <a:schemeClr val="accent1">
                    <a:lumMod val="75000"/>
                  </a:schemeClr>
                </a:solidFill>
                <a:latin typeface="Calibri" panose="020F0502020204030204" pitchFamily="34" charset="0"/>
              </a:rPr>
              <a:t>M</a:t>
            </a:r>
            <a:r>
              <a:rPr lang="en-US" sz="4600" b="1" cap="none" dirty="0">
                <a:solidFill>
                  <a:schemeClr val="accent1">
                    <a:lumMod val="75000"/>
                  </a:schemeClr>
                </a:solidFill>
                <a:latin typeface="Calibri" panose="020F0502020204030204" pitchFamily="34" charset="0"/>
              </a:rPr>
              <a:t>acrosystems</a:t>
            </a:r>
            <a:r>
              <a:rPr lang="en-US" sz="4600" b="1" dirty="0">
                <a:solidFill>
                  <a:schemeClr val="accent1">
                    <a:lumMod val="75000"/>
                  </a:schemeClr>
                </a:solidFill>
                <a:latin typeface="Calibri" panose="020F0502020204030204" pitchFamily="34" charset="0"/>
              </a:rPr>
              <a:t> EDDIE</a:t>
            </a:r>
            <a:r>
              <a:rPr lang="en-US" sz="4600" dirty="0">
                <a:solidFill>
                  <a:schemeClr val="accent1">
                    <a:lumMod val="75000"/>
                  </a:schemeClr>
                </a:solidFill>
                <a:latin typeface="Calibri" panose="020F0502020204030204" pitchFamily="34" charset="0"/>
              </a:rPr>
              <a:t>: </a:t>
            </a:r>
            <a:br>
              <a:rPr lang="en-US" sz="4600" dirty="0">
                <a:solidFill>
                  <a:schemeClr val="accent1">
                    <a:lumMod val="75000"/>
                  </a:schemeClr>
                </a:solidFill>
                <a:latin typeface="Calibri" panose="020F0502020204030204" pitchFamily="34" charset="0"/>
              </a:rPr>
            </a:br>
            <a:r>
              <a:rPr lang="en-US" sz="4000" b="1" cap="none" dirty="0">
                <a:solidFill>
                  <a:schemeClr val="accent1">
                    <a:lumMod val="75000"/>
                  </a:schemeClr>
                </a:solidFill>
                <a:latin typeface="Calibri" panose="020F0502020204030204" pitchFamily="34" charset="0"/>
              </a:rPr>
              <a:t>Introduction to Ecological Forecasting</a:t>
            </a:r>
            <a:br>
              <a:rPr lang="en-US" sz="4000" dirty="0">
                <a:solidFill>
                  <a:schemeClr val="accent1">
                    <a:lumMod val="75000"/>
                  </a:schemeClr>
                </a:solidFill>
                <a:latin typeface="Calibri" panose="020F0502020204030204" pitchFamily="34" charset="0"/>
              </a:rPr>
            </a:br>
            <a:endParaRPr lang="en-US" sz="4000" dirty="0">
              <a:solidFill>
                <a:schemeClr val="accent1">
                  <a:lumMod val="75000"/>
                </a:schemeClr>
              </a:solidFill>
              <a:latin typeface="Calibri" panose="020F0502020204030204" pitchFamily="34" charset="0"/>
            </a:endParaRPr>
          </a:p>
        </p:txBody>
      </p:sp>
      <p:sp>
        <p:nvSpPr>
          <p:cNvPr id="3" name="Subtitle 2"/>
          <p:cNvSpPr>
            <a:spLocks noGrp="1"/>
          </p:cNvSpPr>
          <p:nvPr>
            <p:ph type="subTitle" idx="1"/>
          </p:nvPr>
        </p:nvSpPr>
        <p:spPr>
          <a:xfrm>
            <a:off x="0" y="3673313"/>
            <a:ext cx="9144000" cy="1752600"/>
          </a:xfrm>
        </p:spPr>
        <p:txBody>
          <a:bodyPr>
            <a:normAutofit/>
          </a:bodyPr>
          <a:lstStyle/>
          <a:p>
            <a:pPr algn="ctr"/>
            <a:r>
              <a:rPr lang="en-US" sz="1800" dirty="0">
                <a:solidFill>
                  <a:srgbClr val="000000"/>
                </a:solidFill>
                <a:latin typeface="Calibri" panose="020F0502020204030204" pitchFamily="34" charset="0"/>
              </a:rPr>
              <a:t>Moore, T. N., Lofton, M.E., Carey, C.C., Thomas, R. Q. 03 July 2023. </a:t>
            </a:r>
          </a:p>
          <a:p>
            <a:pPr algn="ctr"/>
            <a:r>
              <a:rPr lang="en-US" sz="1800" dirty="0">
                <a:solidFill>
                  <a:srgbClr val="000000"/>
                </a:solidFill>
                <a:latin typeface="Calibri" panose="020F0502020204030204" pitchFamily="34" charset="0"/>
              </a:rPr>
              <a:t>Macrosystems EDDIE: Introduction to Ecological Forecasting. </a:t>
            </a:r>
          </a:p>
          <a:p>
            <a:pPr algn="ctr"/>
            <a:r>
              <a:rPr lang="en-US" sz="1800" dirty="0">
                <a:solidFill>
                  <a:srgbClr val="000000"/>
                </a:solidFill>
                <a:latin typeface="Calibri" panose="020F0502020204030204" pitchFamily="34" charset="0"/>
              </a:rPr>
              <a:t>Macrosystems EDDIE Module 5, Version 2. </a:t>
            </a:r>
          </a:p>
          <a:p>
            <a:pPr algn="ctr"/>
            <a:r>
              <a:rPr lang="en-US" sz="1600" dirty="0">
                <a:solidFill>
                  <a:srgbClr val="000000"/>
                </a:solidFill>
                <a:latin typeface="Calibri" panose="020F0502020204030204" pitchFamily="34" charset="0"/>
              </a:rPr>
              <a:t>http://module5.macrosystemseddie.org</a:t>
            </a:r>
            <a:r>
              <a:rPr lang="en-US" sz="1800" dirty="0">
                <a:solidFill>
                  <a:srgbClr val="000000"/>
                </a:solidFill>
                <a:latin typeface="Calibri" panose="020F0502020204030204" pitchFamily="34" charset="0"/>
              </a:rPr>
              <a:t> </a:t>
            </a:r>
          </a:p>
          <a:p>
            <a:pPr algn="ctr"/>
            <a:r>
              <a:rPr lang="en-US" sz="1800" dirty="0">
                <a:solidFill>
                  <a:srgbClr val="000000"/>
                </a:solidFill>
                <a:latin typeface="Calibri" panose="020F0502020204030204" pitchFamily="34" charset="0"/>
              </a:rPr>
              <a:t>Module development supported by NSF DEB-1926050; NSF DBI-1933016</a:t>
            </a:r>
          </a:p>
        </p:txBody>
      </p:sp>
      <p:pic>
        <p:nvPicPr>
          <p:cNvPr id="11" name="Picture 10">
            <a:extLst>
              <a:ext uri="{FF2B5EF4-FFF2-40B4-BE49-F238E27FC236}">
                <a16:creationId xmlns:a16="http://schemas.microsoft.com/office/drawing/2014/main" id="{16BB2CD2-69B2-4DC2-957F-263464FFF5A7}"/>
              </a:ext>
            </a:extLst>
          </p:cNvPr>
          <p:cNvPicPr>
            <a:picLocks noChangeAspect="1"/>
          </p:cNvPicPr>
          <p:nvPr/>
        </p:nvPicPr>
        <p:blipFill>
          <a:blip r:embed="rId3"/>
          <a:stretch>
            <a:fillRect/>
          </a:stretch>
        </p:blipFill>
        <p:spPr>
          <a:xfrm>
            <a:off x="6300188" y="5748848"/>
            <a:ext cx="2723222" cy="731520"/>
          </a:xfrm>
          <a:prstGeom prst="rect">
            <a:avLst/>
          </a:prstGeom>
        </p:spPr>
      </p:pic>
      <p:pic>
        <p:nvPicPr>
          <p:cNvPr id="14" name="Shape 489">
            <a:extLst>
              <a:ext uri="{FF2B5EF4-FFF2-40B4-BE49-F238E27FC236}">
                <a16:creationId xmlns:a16="http://schemas.microsoft.com/office/drawing/2014/main" id="{8C0D87CA-1ADF-4485-A5FE-D81E4E367C0E}"/>
              </a:ext>
            </a:extLst>
          </p:cNvPr>
          <p:cNvPicPr preferRelativeResize="0">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20590" y="5425913"/>
            <a:ext cx="2893725" cy="1377390"/>
          </a:xfrm>
          <a:prstGeom prst="rect">
            <a:avLst/>
          </a:prstGeom>
          <a:noFill/>
          <a:ln>
            <a:noFill/>
          </a:ln>
        </p:spPr>
      </p:pic>
      <p:pic>
        <p:nvPicPr>
          <p:cNvPr id="7" name="Picture 6" descr="Logo&#10;&#10;Description automatically generated">
            <a:extLst>
              <a:ext uri="{FF2B5EF4-FFF2-40B4-BE49-F238E27FC236}">
                <a16:creationId xmlns:a16="http://schemas.microsoft.com/office/drawing/2014/main" id="{1FBB9BB8-CAA3-4F8B-8D88-47945EEAE6AD}"/>
              </a:ext>
            </a:extLst>
          </p:cNvPr>
          <p:cNvPicPr>
            <a:picLocks noChangeAspect="1"/>
          </p:cNvPicPr>
          <p:nvPr/>
        </p:nvPicPr>
        <p:blipFill>
          <a:blip r:embed="rId5"/>
          <a:stretch>
            <a:fillRect/>
          </a:stretch>
        </p:blipFill>
        <p:spPr>
          <a:xfrm>
            <a:off x="3135539" y="5585990"/>
            <a:ext cx="2872922" cy="1057235"/>
          </a:xfrm>
          <a:prstGeom prst="rect">
            <a:avLst/>
          </a:prstGeom>
        </p:spPr>
      </p:pic>
    </p:spTree>
    <p:extLst>
      <p:ext uri="{BB962C8B-B14F-4D97-AF65-F5344CB8AC3E}">
        <p14:creationId xmlns:p14="http://schemas.microsoft.com/office/powerpoint/2010/main" val="277688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
        <p:nvSpPr>
          <p:cNvPr id="3" name="Rectangle 2">
            <a:extLst>
              <a:ext uri="{FF2B5EF4-FFF2-40B4-BE49-F238E27FC236}">
                <a16:creationId xmlns:a16="http://schemas.microsoft.com/office/drawing/2014/main" id="{2786252B-AF7D-4007-7C4F-016F2E534FDA}"/>
              </a:ext>
            </a:extLst>
          </p:cNvPr>
          <p:cNvSpPr/>
          <p:nvPr/>
        </p:nvSpPr>
        <p:spPr>
          <a:xfrm>
            <a:off x="-1" y="0"/>
            <a:ext cx="9180681" cy="6857999"/>
          </a:xfrm>
          <a:prstGeom prst="rect">
            <a:avLst/>
          </a:prstGeom>
          <a:solidFill>
            <a:schemeClr val="bg1">
              <a:lumMod val="50000"/>
              <a:alpha val="84000"/>
            </a:schemeClr>
          </a:solidFill>
          <a:ln w="26424">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D46BB16C-B36B-87DD-0686-A97CCCCA7FF7}"/>
              </a:ext>
            </a:extLst>
          </p:cNvPr>
          <p:cNvSpPr/>
          <p:nvPr/>
        </p:nvSpPr>
        <p:spPr>
          <a:xfrm>
            <a:off x="0" y="4553410"/>
            <a:ext cx="1889726" cy="2304589"/>
          </a:xfrm>
          <a:prstGeom prst="rect">
            <a:avLst/>
          </a:prstGeom>
          <a:solidFill>
            <a:schemeClr val="bg1"/>
          </a:solidFill>
          <a:effectLst>
            <a:glow rad="2286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F253DC98-AB1B-ABD9-55A4-A3DA245B834F}"/>
              </a:ext>
            </a:extLst>
          </p:cNvPr>
          <p:cNvGrpSpPr/>
          <p:nvPr/>
        </p:nvGrpSpPr>
        <p:grpSpPr>
          <a:xfrm>
            <a:off x="-94707" y="4636658"/>
            <a:ext cx="1845976" cy="2138091"/>
            <a:chOff x="-111579" y="4553410"/>
            <a:chExt cx="1845976" cy="2138091"/>
          </a:xfrm>
        </p:grpSpPr>
        <p:grpSp>
          <p:nvGrpSpPr>
            <p:cNvPr id="78" name="Group 77">
              <a:extLst>
                <a:ext uri="{FF2B5EF4-FFF2-40B4-BE49-F238E27FC236}">
                  <a16:creationId xmlns:a16="http://schemas.microsoft.com/office/drawing/2014/main" id="{94D2DC90-69AA-6BF4-406C-48C5D624AE07}"/>
                </a:ext>
              </a:extLst>
            </p:cNvPr>
            <p:cNvGrpSpPr/>
            <p:nvPr/>
          </p:nvGrpSpPr>
          <p:grpSpPr>
            <a:xfrm>
              <a:off x="552389" y="4553410"/>
              <a:ext cx="1182008" cy="1310543"/>
              <a:chOff x="742009" y="4900507"/>
              <a:chExt cx="2211953" cy="2319422"/>
            </a:xfrm>
          </p:grpSpPr>
          <p:pic>
            <p:nvPicPr>
              <p:cNvPr id="80" name="Graphic 79" descr="Thought">
                <a:extLst>
                  <a:ext uri="{FF2B5EF4-FFF2-40B4-BE49-F238E27FC236}">
                    <a16:creationId xmlns:a16="http://schemas.microsoft.com/office/drawing/2014/main" id="{FC0B2D02-154B-EE9C-6530-49D8F3D333E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81" name="TextBox 80">
                <a:extLst>
                  <a:ext uri="{FF2B5EF4-FFF2-40B4-BE49-F238E27FC236}">
                    <a16:creationId xmlns:a16="http://schemas.microsoft.com/office/drawing/2014/main" id="{EE8BC343-B5A7-22CD-B0A3-2CE25D588997}"/>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79" name="TextBox 78">
              <a:extLst>
                <a:ext uri="{FF2B5EF4-FFF2-40B4-BE49-F238E27FC236}">
                  <a16:creationId xmlns:a16="http://schemas.microsoft.com/office/drawing/2014/main" id="{99839979-4112-7327-35DC-A43269626854}"/>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sp>
        <p:nvSpPr>
          <p:cNvPr id="83" name="Rectangle 82">
            <a:extLst>
              <a:ext uri="{FF2B5EF4-FFF2-40B4-BE49-F238E27FC236}">
                <a16:creationId xmlns:a16="http://schemas.microsoft.com/office/drawing/2014/main" id="{703BF437-67E2-8182-9047-B6F46605B6F8}"/>
              </a:ext>
            </a:extLst>
          </p:cNvPr>
          <p:cNvSpPr/>
          <p:nvPr/>
        </p:nvSpPr>
        <p:spPr>
          <a:xfrm>
            <a:off x="2088365" y="3093731"/>
            <a:ext cx="5272969" cy="2424015"/>
          </a:xfrm>
          <a:prstGeom prst="rect">
            <a:avLst/>
          </a:prstGeom>
          <a:ln w="57150"/>
          <a:effectLst>
            <a:glow rad="228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t"/>
          <a:lstStyle/>
          <a:p>
            <a:r>
              <a:rPr lang="en-US" sz="2400" b="1" u="sng" dirty="0"/>
              <a:t>Hypothesis:</a:t>
            </a:r>
            <a:r>
              <a:rPr lang="en-US" sz="2400" b="1" dirty="0"/>
              <a:t> </a:t>
            </a:r>
            <a:r>
              <a:rPr lang="en-US" sz="2400" dirty="0"/>
              <a:t>a proposed explanation of a phenomenon observed in the natural world</a:t>
            </a:r>
          </a:p>
          <a:p>
            <a:pPr marL="0" indent="0">
              <a:buNone/>
            </a:pPr>
            <a:endParaRPr lang="en-US" sz="2400" dirty="0"/>
          </a:p>
          <a:p>
            <a:pPr marL="0" indent="0">
              <a:buNone/>
            </a:pPr>
            <a:r>
              <a:rPr lang="en-US" sz="2400" dirty="0"/>
              <a:t>We might hypothesize: </a:t>
            </a:r>
            <a:r>
              <a:rPr lang="en-US" sz="2400" i="1" dirty="0"/>
              <a:t>“More nutrients will increase the algal biomass in a lake.”</a:t>
            </a:r>
            <a:endParaRPr lang="en-IE" sz="2400" i="1" dirty="0"/>
          </a:p>
        </p:txBody>
      </p:sp>
    </p:spTree>
    <p:extLst>
      <p:ext uri="{BB962C8B-B14F-4D97-AF65-F5344CB8AC3E}">
        <p14:creationId xmlns:p14="http://schemas.microsoft.com/office/powerpoint/2010/main" val="1138863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
        <p:nvSpPr>
          <p:cNvPr id="3" name="Rectangle 2">
            <a:extLst>
              <a:ext uri="{FF2B5EF4-FFF2-40B4-BE49-F238E27FC236}">
                <a16:creationId xmlns:a16="http://schemas.microsoft.com/office/drawing/2014/main" id="{2786252B-AF7D-4007-7C4F-016F2E534FDA}"/>
              </a:ext>
            </a:extLst>
          </p:cNvPr>
          <p:cNvSpPr/>
          <p:nvPr/>
        </p:nvSpPr>
        <p:spPr>
          <a:xfrm>
            <a:off x="-9969" y="0"/>
            <a:ext cx="9180681" cy="6857999"/>
          </a:xfrm>
          <a:prstGeom prst="rect">
            <a:avLst/>
          </a:prstGeom>
          <a:solidFill>
            <a:schemeClr val="bg1">
              <a:lumMod val="50000"/>
              <a:alpha val="84000"/>
            </a:schemeClr>
          </a:solidFill>
          <a:ln w="26424">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D46BB16C-B36B-87DD-0686-A97CCCCA7FF7}"/>
              </a:ext>
            </a:extLst>
          </p:cNvPr>
          <p:cNvSpPr/>
          <p:nvPr/>
        </p:nvSpPr>
        <p:spPr>
          <a:xfrm>
            <a:off x="0" y="2143045"/>
            <a:ext cx="1873625" cy="2304589"/>
          </a:xfrm>
          <a:prstGeom prst="rect">
            <a:avLst/>
          </a:prstGeom>
          <a:solidFill>
            <a:schemeClr val="bg1"/>
          </a:solidFill>
          <a:effectLst>
            <a:glow rad="2286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3" name="Group 82">
            <a:extLst>
              <a:ext uri="{FF2B5EF4-FFF2-40B4-BE49-F238E27FC236}">
                <a16:creationId xmlns:a16="http://schemas.microsoft.com/office/drawing/2014/main" id="{E9698A40-ADA5-37E3-8851-8C6A0326BCB7}"/>
              </a:ext>
            </a:extLst>
          </p:cNvPr>
          <p:cNvGrpSpPr/>
          <p:nvPr/>
        </p:nvGrpSpPr>
        <p:grpSpPr>
          <a:xfrm>
            <a:off x="41094" y="2522859"/>
            <a:ext cx="1721397" cy="1938519"/>
            <a:chOff x="303053" y="2444257"/>
            <a:chExt cx="1721397" cy="1938519"/>
          </a:xfrm>
        </p:grpSpPr>
        <p:sp>
          <p:nvSpPr>
            <p:cNvPr id="84" name="TextBox 83">
              <a:extLst>
                <a:ext uri="{FF2B5EF4-FFF2-40B4-BE49-F238E27FC236}">
                  <a16:creationId xmlns:a16="http://schemas.microsoft.com/office/drawing/2014/main" id="{CD7DF418-23E4-D04D-2485-037E10296805}"/>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86" name="Group 85">
              <a:extLst>
                <a:ext uri="{FF2B5EF4-FFF2-40B4-BE49-F238E27FC236}">
                  <a16:creationId xmlns:a16="http://schemas.microsoft.com/office/drawing/2014/main" id="{FCB3A5B4-C13E-F507-2348-36CC8F76A888}"/>
                </a:ext>
              </a:extLst>
            </p:cNvPr>
            <p:cNvGrpSpPr/>
            <p:nvPr/>
          </p:nvGrpSpPr>
          <p:grpSpPr>
            <a:xfrm>
              <a:off x="611173" y="2444257"/>
              <a:ext cx="1127556" cy="1065680"/>
              <a:chOff x="3078239" y="870270"/>
              <a:chExt cx="1127556" cy="1065680"/>
            </a:xfrm>
          </p:grpSpPr>
          <p:cxnSp>
            <p:nvCxnSpPr>
              <p:cNvPr id="87" name="Straight Arrow Connector 86">
                <a:extLst>
                  <a:ext uri="{FF2B5EF4-FFF2-40B4-BE49-F238E27FC236}">
                    <a16:creationId xmlns:a16="http://schemas.microsoft.com/office/drawing/2014/main" id="{F3A35809-7F18-E5EE-3B4D-F29B24534D43}"/>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88" name="Group 87">
                <a:extLst>
                  <a:ext uri="{FF2B5EF4-FFF2-40B4-BE49-F238E27FC236}">
                    <a16:creationId xmlns:a16="http://schemas.microsoft.com/office/drawing/2014/main" id="{783E666E-19EA-3485-01AA-DC2C41468356}"/>
                  </a:ext>
                </a:extLst>
              </p:cNvPr>
              <p:cNvGrpSpPr/>
              <p:nvPr/>
            </p:nvGrpSpPr>
            <p:grpSpPr>
              <a:xfrm>
                <a:off x="3078239" y="870270"/>
                <a:ext cx="1097143" cy="1065680"/>
                <a:chOff x="4839804" y="1098079"/>
                <a:chExt cx="1097143" cy="1065680"/>
              </a:xfrm>
            </p:grpSpPr>
            <p:cxnSp>
              <p:nvCxnSpPr>
                <p:cNvPr id="96" name="Straight Connector 95">
                  <a:extLst>
                    <a:ext uri="{FF2B5EF4-FFF2-40B4-BE49-F238E27FC236}">
                      <a16:creationId xmlns:a16="http://schemas.microsoft.com/office/drawing/2014/main" id="{D317ADF1-9DE3-B3A7-F75C-38905F4E730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25ACA8EE-A054-81C2-EB74-D18A9629C2DC}"/>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89" name="Oval 88">
                <a:extLst>
                  <a:ext uri="{FF2B5EF4-FFF2-40B4-BE49-F238E27FC236}">
                    <a16:creationId xmlns:a16="http://schemas.microsoft.com/office/drawing/2014/main" id="{B7F1D608-042C-030E-A423-43DE1B5484F1}"/>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0" name="Oval 89">
                <a:extLst>
                  <a:ext uri="{FF2B5EF4-FFF2-40B4-BE49-F238E27FC236}">
                    <a16:creationId xmlns:a16="http://schemas.microsoft.com/office/drawing/2014/main" id="{732A0275-0E0E-8343-ABD5-FF7B084F1F58}"/>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1" name="Oval 90">
                <a:extLst>
                  <a:ext uri="{FF2B5EF4-FFF2-40B4-BE49-F238E27FC236}">
                    <a16:creationId xmlns:a16="http://schemas.microsoft.com/office/drawing/2014/main" id="{BC1C7FBB-C187-1EC7-8B9B-1BA061FBA6C4}"/>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2" name="Oval 91">
                <a:extLst>
                  <a:ext uri="{FF2B5EF4-FFF2-40B4-BE49-F238E27FC236}">
                    <a16:creationId xmlns:a16="http://schemas.microsoft.com/office/drawing/2014/main" id="{D7EA5DA4-4B0B-7C82-69A2-53C92FAAF5E9}"/>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3" name="Oval 92">
                <a:extLst>
                  <a:ext uri="{FF2B5EF4-FFF2-40B4-BE49-F238E27FC236}">
                    <a16:creationId xmlns:a16="http://schemas.microsoft.com/office/drawing/2014/main" id="{1E11C799-3613-8CF0-BA37-414F8844CCD2}"/>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94" name="Oval 93">
                <a:extLst>
                  <a:ext uri="{FF2B5EF4-FFF2-40B4-BE49-F238E27FC236}">
                    <a16:creationId xmlns:a16="http://schemas.microsoft.com/office/drawing/2014/main" id="{8835D9AC-EE8A-6238-D323-521C858B40B6}"/>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5" name="Oval 94">
                <a:extLst>
                  <a:ext uri="{FF2B5EF4-FFF2-40B4-BE49-F238E27FC236}">
                    <a16:creationId xmlns:a16="http://schemas.microsoft.com/office/drawing/2014/main" id="{76F65230-168A-564F-918A-B55B1604CF12}"/>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27756FD2-9A21-B13C-51A3-8B9D5D4CDF77}"/>
                  </a:ext>
                </a:extLst>
              </p:cNvPr>
              <p:cNvSpPr/>
              <p:nvPr/>
            </p:nvSpPr>
            <p:spPr>
              <a:xfrm>
                <a:off x="1986243" y="1069190"/>
                <a:ext cx="6948076" cy="5472331"/>
              </a:xfrm>
              <a:prstGeom prst="rect">
                <a:avLst/>
              </a:prstGeom>
              <a:ln w="57150"/>
              <a:effectLst>
                <a:glow rad="228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t"/>
              <a:lstStyle/>
              <a:p>
                <a:r>
                  <a:rPr lang="en-IE" sz="2400" dirty="0"/>
                  <a:t>Hypotheses can be represented in mathematical </a:t>
                </a:r>
                <a:r>
                  <a:rPr lang="en-IE" sz="2400" b="1" dirty="0"/>
                  <a:t>models</a:t>
                </a:r>
              </a:p>
              <a:p>
                <a:endParaRPr lang="en-IE" sz="2400" b="1" dirty="0"/>
              </a:p>
              <a:p>
                <a:r>
                  <a:rPr lang="en-IE" sz="2400" dirty="0"/>
                  <a:t>We could write a model that says:</a:t>
                </a:r>
              </a:p>
              <a:p>
                <a:endParaRPr lang="en-IE" sz="2400" dirty="0"/>
              </a:p>
              <a:p>
                <a:pPr/>
                <a14:m>
                  <m:oMathPara xmlns:m="http://schemas.openxmlformats.org/officeDocument/2006/math">
                    <m:oMathParaPr>
                      <m:jc m:val="centerGroup"/>
                    </m:oMathParaPr>
                    <m:oMath xmlns:m="http://schemas.openxmlformats.org/officeDocument/2006/math">
                      <m:sSub>
                        <m:sSubPr>
                          <m:ctrlPr>
                            <a:rPr lang="en-IE" sz="2400" b="1" i="1" smtClean="0">
                              <a:latin typeface="Cambria Math" panose="02040503050406030204" pitchFamily="18" charset="0"/>
                            </a:rPr>
                          </m:ctrlPr>
                        </m:sSubPr>
                        <m:e>
                          <m:r>
                            <a:rPr lang="en-IE" sz="2400" b="1" i="1">
                              <a:latin typeface="Cambria Math" panose="02040503050406030204" pitchFamily="18" charset="0"/>
                            </a:rPr>
                            <m:t>𝒑𝒉𝒚𝒕𝒐</m:t>
                          </m:r>
                        </m:e>
                        <m:sub>
                          <m:r>
                            <a:rPr lang="en-IE" sz="2400" b="1" i="1">
                              <a:latin typeface="Cambria Math" panose="02040503050406030204" pitchFamily="18" charset="0"/>
                            </a:rPr>
                            <m:t>𝒕</m:t>
                          </m:r>
                        </m:sub>
                      </m:sSub>
                      <m:r>
                        <a:rPr lang="en-US" sz="2400" b="1" i="1" smtClean="0">
                          <a:latin typeface="Cambria Math" panose="02040503050406030204" pitchFamily="18" charset="0"/>
                        </a:rPr>
                        <m:t> </m:t>
                      </m:r>
                      <m:r>
                        <a:rPr lang="en-IE" sz="2400" b="1" i="1">
                          <a:latin typeface="Cambria Math" panose="02040503050406030204" pitchFamily="18" charset="0"/>
                        </a:rPr>
                        <m:t>=</m:t>
                      </m:r>
                      <m:sSub>
                        <m:sSubPr>
                          <m:ctrlPr>
                            <a:rPr lang="en-IE" sz="2400" b="1" i="1">
                              <a:latin typeface="Cambria Math" panose="02040503050406030204" pitchFamily="18" charset="0"/>
                            </a:rPr>
                          </m:ctrlPr>
                        </m:sSubPr>
                        <m:e>
                          <m:r>
                            <a:rPr lang="en-IE" sz="2400" b="1" i="1">
                              <a:latin typeface="Cambria Math" panose="02040503050406030204" pitchFamily="18" charset="0"/>
                            </a:rPr>
                            <m:t>𝒑𝒉𝒚𝒕𝒐</m:t>
                          </m:r>
                        </m:e>
                        <m:sub>
                          <m:r>
                            <a:rPr lang="en-IE" sz="2400" b="1" i="1">
                              <a:latin typeface="Cambria Math" panose="02040503050406030204" pitchFamily="18" charset="0"/>
                            </a:rPr>
                            <m:t>𝒕</m:t>
                          </m:r>
                          <m:r>
                            <a:rPr lang="en-IE" sz="2400" b="1" i="1">
                              <a:latin typeface="Cambria Math" panose="02040503050406030204" pitchFamily="18" charset="0"/>
                            </a:rPr>
                            <m:t>−</m:t>
                          </m:r>
                          <m:r>
                            <a:rPr lang="en-IE" sz="2400" b="1" i="1">
                              <a:latin typeface="Cambria Math" panose="02040503050406030204" pitchFamily="18" charset="0"/>
                            </a:rPr>
                            <m:t>𝟏</m:t>
                          </m:r>
                        </m:sub>
                      </m:sSub>
                      <m:r>
                        <a:rPr lang="en-IE" sz="2400" b="1" i="1">
                          <a:latin typeface="Cambria Math" panose="02040503050406030204" pitchFamily="18" charset="0"/>
                        </a:rPr>
                        <m:t>+</m:t>
                      </m:r>
                      <m:r>
                        <a:rPr lang="en-US" sz="2400" b="1" i="1" smtClean="0">
                          <a:solidFill>
                            <a:srgbClr val="00B050"/>
                          </a:solidFill>
                          <a:latin typeface="Cambria Math" panose="02040503050406030204" pitchFamily="18" charset="0"/>
                        </a:rPr>
                        <m:t>𝒈𝒓𝒐𝒘𝒕𝒉</m:t>
                      </m:r>
                      <m:r>
                        <a:rPr lang="en-US" sz="2400" b="1" i="1" smtClean="0">
                          <a:solidFill>
                            <a:srgbClr val="00B050"/>
                          </a:solidFill>
                          <a:latin typeface="Cambria Math" panose="02040503050406030204" pitchFamily="18" charset="0"/>
                        </a:rPr>
                        <m:t> −</m:t>
                      </m:r>
                      <m:r>
                        <a:rPr lang="en-US" sz="2400" b="1" i="1" smtClean="0">
                          <a:solidFill>
                            <a:srgbClr val="FF0000"/>
                          </a:solidFill>
                          <a:latin typeface="Cambria Math" panose="02040503050406030204" pitchFamily="18" charset="0"/>
                        </a:rPr>
                        <m:t>𝒎𝒐𝒓𝒕𝒂𝒍𝒊𝒕𝒚</m:t>
                      </m:r>
                    </m:oMath>
                  </m:oMathPara>
                </a14:m>
                <a:endParaRPr lang="en-IE" sz="2800" dirty="0"/>
              </a:p>
              <a:p>
                <a:endParaRPr lang="en-IE" sz="2400" dirty="0"/>
              </a:p>
              <a:p>
                <a:endParaRPr lang="en-IE" sz="2400" dirty="0"/>
              </a:p>
              <a:p>
                <a:endParaRPr lang="en-IE" sz="2400" dirty="0"/>
              </a:p>
              <a:p>
                <a:r>
                  <a:rPr lang="en-IE" sz="2400" dirty="0"/>
                  <a:t>where growth is: </a:t>
                </a:r>
              </a:p>
              <a:p>
                <a:endParaRPr lang="en-IE" sz="2400" dirty="0"/>
              </a:p>
              <a:p>
                <a:pPr/>
                <a14:m>
                  <m:oMathPara xmlns:m="http://schemas.openxmlformats.org/officeDocument/2006/math">
                    <m:oMathParaPr>
                      <m:jc m:val="centerGroup"/>
                    </m:oMathParaPr>
                    <m:oMath xmlns:m="http://schemas.openxmlformats.org/officeDocument/2006/math">
                      <m:r>
                        <a:rPr lang="en-US" sz="2400" b="1" i="1" smtClean="0">
                          <a:solidFill>
                            <a:srgbClr val="00B050"/>
                          </a:solidFill>
                          <a:latin typeface="Cambria Math" panose="02040503050406030204" pitchFamily="18" charset="0"/>
                        </a:rPr>
                        <m:t>𝒈𝒓𝒐𝒘𝒕𝒉</m:t>
                      </m:r>
                      <m:r>
                        <a:rPr lang="en-US" sz="2400" b="1" i="1" smtClean="0">
                          <a:solidFill>
                            <a:schemeClr val="tx1"/>
                          </a:solidFill>
                          <a:latin typeface="Cambria Math" panose="02040503050406030204" pitchFamily="18" charset="0"/>
                        </a:rPr>
                        <m:t>=</m:t>
                      </m:r>
                      <m:r>
                        <a:rPr lang="en-US" sz="2400" b="1" i="1" smtClean="0">
                          <a:solidFill>
                            <a:srgbClr val="D79233"/>
                          </a:solidFill>
                          <a:latin typeface="Cambria Math" panose="02040503050406030204" pitchFamily="18" charset="0"/>
                        </a:rPr>
                        <m:t>𝑹</m:t>
                      </m:r>
                      <m:r>
                        <a:rPr lang="en-US" sz="2400" b="1" i="1" baseline="-25000" smtClean="0">
                          <a:solidFill>
                            <a:srgbClr val="D79233"/>
                          </a:solidFill>
                          <a:latin typeface="Cambria Math" panose="02040503050406030204" pitchFamily="18" charset="0"/>
                        </a:rPr>
                        <m:t>𝒈𝒓𝒐𝒘𝒕𝒉</m:t>
                      </m:r>
                      <m:r>
                        <a:rPr lang="en-US" sz="2400" b="1" i="1" smtClean="0">
                          <a:solidFill>
                            <a:schemeClr val="tx1"/>
                          </a:solidFill>
                          <a:latin typeface="Cambria Math" panose="02040503050406030204" pitchFamily="18" charset="0"/>
                        </a:rPr>
                        <m:t> ∗ </m:t>
                      </m:r>
                      <m:sSub>
                        <m:sSubPr>
                          <m:ctrlPr>
                            <a:rPr lang="en-US" sz="2400" b="1" i="1" smtClean="0">
                              <a:solidFill>
                                <a:srgbClr val="00B050"/>
                              </a:solidFill>
                              <a:latin typeface="Cambria Math" panose="02040503050406030204" pitchFamily="18" charset="0"/>
                            </a:rPr>
                          </m:ctrlPr>
                        </m:sSubPr>
                        <m:e>
                          <m:r>
                            <a:rPr lang="en-US" sz="2400" b="1" i="1" smtClean="0">
                              <a:solidFill>
                                <a:srgbClr val="00B050"/>
                              </a:solidFill>
                              <a:latin typeface="Cambria Math" panose="02040503050406030204" pitchFamily="18" charset="0"/>
                            </a:rPr>
                            <m:t>𝒏𝒖𝒕𝒓𝒊𝒆𝒏𝒕𝒔</m:t>
                          </m:r>
                        </m:e>
                        <m:sub>
                          <m:r>
                            <a:rPr lang="en-US" sz="2400" b="1" i="1" smtClean="0">
                              <a:solidFill>
                                <a:srgbClr val="00B050"/>
                              </a:solidFill>
                              <a:latin typeface="Cambria Math" panose="02040503050406030204" pitchFamily="18" charset="0"/>
                            </a:rPr>
                            <m:t>𝒕</m:t>
                          </m:r>
                          <m:r>
                            <a:rPr lang="en-US" sz="2400" b="1" i="1" smtClean="0">
                              <a:solidFill>
                                <a:srgbClr val="00B050"/>
                              </a:solidFill>
                              <a:latin typeface="Cambria Math" panose="02040503050406030204" pitchFamily="18" charset="0"/>
                            </a:rPr>
                            <m:t>−</m:t>
                          </m:r>
                          <m:r>
                            <a:rPr lang="en-US" sz="2400" b="1" i="1" smtClean="0">
                              <a:solidFill>
                                <a:srgbClr val="00B050"/>
                              </a:solidFill>
                              <a:latin typeface="Cambria Math" panose="02040503050406030204" pitchFamily="18" charset="0"/>
                            </a:rPr>
                            <m:t>𝟏</m:t>
                          </m:r>
                        </m:sub>
                      </m:sSub>
                      <m:r>
                        <a:rPr lang="en-US" sz="2400" b="1" i="1" smtClean="0">
                          <a:solidFill>
                            <a:schemeClr val="tx1"/>
                          </a:solidFill>
                          <a:latin typeface="Cambria Math" panose="02040503050406030204" pitchFamily="18" charset="0"/>
                        </a:rPr>
                        <m:t>∗</m:t>
                      </m:r>
                      <m:sSub>
                        <m:sSubPr>
                          <m:ctrlPr>
                            <a:rPr lang="en-IE" sz="2400" b="1" i="1">
                              <a:latin typeface="Cambria Math" panose="02040503050406030204" pitchFamily="18" charset="0"/>
                            </a:rPr>
                          </m:ctrlPr>
                        </m:sSubPr>
                        <m:e>
                          <m:r>
                            <a:rPr lang="en-IE" sz="2400" b="1" i="1">
                              <a:latin typeface="Cambria Math" panose="02040503050406030204" pitchFamily="18" charset="0"/>
                            </a:rPr>
                            <m:t>𝒑𝒉𝒚𝒕𝒐</m:t>
                          </m:r>
                        </m:e>
                        <m:sub>
                          <m:r>
                            <a:rPr lang="en-IE" sz="2400" b="1" i="1">
                              <a:latin typeface="Cambria Math" panose="02040503050406030204" pitchFamily="18" charset="0"/>
                            </a:rPr>
                            <m:t>𝒕</m:t>
                          </m:r>
                          <m:r>
                            <a:rPr lang="en-IE" sz="2400" b="1" i="1">
                              <a:latin typeface="Cambria Math" panose="02040503050406030204" pitchFamily="18" charset="0"/>
                            </a:rPr>
                            <m:t>−</m:t>
                          </m:r>
                          <m:r>
                            <a:rPr lang="en-IE" sz="2400" b="1" i="1">
                              <a:latin typeface="Cambria Math" panose="02040503050406030204" pitchFamily="18" charset="0"/>
                            </a:rPr>
                            <m:t>𝟏</m:t>
                          </m:r>
                        </m:sub>
                      </m:sSub>
                    </m:oMath>
                  </m:oMathPara>
                </a14:m>
                <a:endParaRPr lang="en-IE" sz="2400" dirty="0"/>
              </a:p>
              <a:p>
                <a:endParaRPr lang="en-IE" sz="2400" dirty="0"/>
              </a:p>
            </p:txBody>
          </p:sp>
        </mc:Choice>
        <mc:Fallback xmlns="">
          <p:sp>
            <p:nvSpPr>
              <p:cNvPr id="4" name="Rectangle 3">
                <a:extLst>
                  <a:ext uri="{FF2B5EF4-FFF2-40B4-BE49-F238E27FC236}">
                    <a16:creationId xmlns:a16="http://schemas.microsoft.com/office/drawing/2014/main" id="{27756FD2-9A21-B13C-51A3-8B9D5D4CDF77}"/>
                  </a:ext>
                </a:extLst>
              </p:cNvPr>
              <p:cNvSpPr>
                <a:spLocks noRot="1" noChangeAspect="1" noMove="1" noResize="1" noEditPoints="1" noAdjustHandles="1" noChangeArrowheads="1" noChangeShapeType="1" noTextEdit="1"/>
              </p:cNvSpPr>
              <p:nvPr/>
            </p:nvSpPr>
            <p:spPr>
              <a:xfrm>
                <a:off x="1986243" y="1069190"/>
                <a:ext cx="6948076" cy="5472331"/>
              </a:xfrm>
              <a:prstGeom prst="rect">
                <a:avLst/>
              </a:prstGeom>
              <a:blipFill>
                <a:blip r:embed="rId9"/>
                <a:stretch>
                  <a:fillRect/>
                </a:stretch>
              </a:blipFill>
              <a:ln w="57150"/>
              <a:effectLst>
                <a:glow rad="228600">
                  <a:schemeClr val="accent1">
                    <a:satMod val="175000"/>
                    <a:alpha val="40000"/>
                  </a:schemeClr>
                </a:glow>
              </a:effectLst>
            </p:spPr>
            <p:txBody>
              <a:bodyPr/>
              <a:lstStyle/>
              <a:p>
                <a:r>
                  <a:rPr lang="en-US">
                    <a:noFill/>
                  </a:rPr>
                  <a:t> </a:t>
                </a:r>
              </a:p>
            </p:txBody>
          </p:sp>
        </mc:Fallback>
      </mc:AlternateContent>
      <p:sp>
        <p:nvSpPr>
          <p:cNvPr id="78" name="TextBox 77">
            <a:extLst>
              <a:ext uri="{FF2B5EF4-FFF2-40B4-BE49-F238E27FC236}">
                <a16:creationId xmlns:a16="http://schemas.microsoft.com/office/drawing/2014/main" id="{790A142F-3B48-A53C-FFD3-3659FAC9EEC8}"/>
              </a:ext>
            </a:extLst>
          </p:cNvPr>
          <p:cNvSpPr txBox="1"/>
          <p:nvPr/>
        </p:nvSpPr>
        <p:spPr>
          <a:xfrm>
            <a:off x="2100209" y="3313865"/>
            <a:ext cx="1598372" cy="923330"/>
          </a:xfrm>
          <a:prstGeom prst="rect">
            <a:avLst/>
          </a:prstGeom>
          <a:noFill/>
        </p:spPr>
        <p:txBody>
          <a:bodyPr wrap="square" rtlCol="0">
            <a:spAutoFit/>
          </a:bodyPr>
          <a:lstStyle/>
          <a:p>
            <a:pPr algn="ctr"/>
            <a:r>
              <a:rPr lang="en-US" dirty="0"/>
              <a:t>Amount of phytoplankton today</a:t>
            </a:r>
          </a:p>
        </p:txBody>
      </p:sp>
      <p:sp>
        <p:nvSpPr>
          <p:cNvPr id="79" name="TextBox 78">
            <a:extLst>
              <a:ext uri="{FF2B5EF4-FFF2-40B4-BE49-F238E27FC236}">
                <a16:creationId xmlns:a16="http://schemas.microsoft.com/office/drawing/2014/main" id="{32A7C7BD-0BF2-1E8F-C822-AE438E30F239}"/>
              </a:ext>
            </a:extLst>
          </p:cNvPr>
          <p:cNvSpPr txBox="1"/>
          <p:nvPr/>
        </p:nvSpPr>
        <p:spPr>
          <a:xfrm>
            <a:off x="3327323" y="3313865"/>
            <a:ext cx="2301941" cy="923330"/>
          </a:xfrm>
          <a:prstGeom prst="rect">
            <a:avLst/>
          </a:prstGeom>
          <a:noFill/>
        </p:spPr>
        <p:txBody>
          <a:bodyPr wrap="square" rtlCol="0">
            <a:spAutoFit/>
          </a:bodyPr>
          <a:lstStyle/>
          <a:p>
            <a:pPr algn="ctr"/>
            <a:r>
              <a:rPr lang="en-US" dirty="0"/>
              <a:t>Amount of phytoplankton yesterday</a:t>
            </a:r>
          </a:p>
        </p:txBody>
      </p:sp>
      <p:sp>
        <p:nvSpPr>
          <p:cNvPr id="80" name="TextBox 79">
            <a:extLst>
              <a:ext uri="{FF2B5EF4-FFF2-40B4-BE49-F238E27FC236}">
                <a16:creationId xmlns:a16="http://schemas.microsoft.com/office/drawing/2014/main" id="{EAF814C9-D204-7556-3609-E7382754669D}"/>
              </a:ext>
            </a:extLst>
          </p:cNvPr>
          <p:cNvSpPr txBox="1"/>
          <p:nvPr/>
        </p:nvSpPr>
        <p:spPr>
          <a:xfrm>
            <a:off x="5257009" y="3350115"/>
            <a:ext cx="1587587" cy="646331"/>
          </a:xfrm>
          <a:prstGeom prst="rect">
            <a:avLst/>
          </a:prstGeom>
          <a:noFill/>
        </p:spPr>
        <p:txBody>
          <a:bodyPr wrap="square" rtlCol="0">
            <a:spAutoFit/>
          </a:bodyPr>
          <a:lstStyle/>
          <a:p>
            <a:pPr algn="ctr"/>
            <a:r>
              <a:rPr lang="en-US" dirty="0"/>
              <a:t>Nutrient </a:t>
            </a:r>
          </a:p>
          <a:p>
            <a:pPr algn="ctr"/>
            <a:r>
              <a:rPr lang="en-US" dirty="0"/>
              <a:t>uptake</a:t>
            </a:r>
          </a:p>
        </p:txBody>
      </p:sp>
      <p:sp>
        <p:nvSpPr>
          <p:cNvPr id="81" name="TextBox 80">
            <a:extLst>
              <a:ext uri="{FF2B5EF4-FFF2-40B4-BE49-F238E27FC236}">
                <a16:creationId xmlns:a16="http://schemas.microsoft.com/office/drawing/2014/main" id="{E10DC39D-264E-5463-B917-03F38C57D107}"/>
              </a:ext>
            </a:extLst>
          </p:cNvPr>
          <p:cNvSpPr txBox="1"/>
          <p:nvPr/>
        </p:nvSpPr>
        <p:spPr>
          <a:xfrm>
            <a:off x="6864763" y="3350116"/>
            <a:ext cx="1661631" cy="646331"/>
          </a:xfrm>
          <a:prstGeom prst="rect">
            <a:avLst/>
          </a:prstGeom>
          <a:noFill/>
        </p:spPr>
        <p:txBody>
          <a:bodyPr wrap="square" rtlCol="0">
            <a:spAutoFit/>
          </a:bodyPr>
          <a:lstStyle/>
          <a:p>
            <a:pPr algn="ctr"/>
            <a:r>
              <a:rPr lang="en-US" dirty="0"/>
              <a:t>Phytoplankton death</a:t>
            </a:r>
          </a:p>
        </p:txBody>
      </p:sp>
      <p:sp>
        <p:nvSpPr>
          <p:cNvPr id="85" name="TextBox 84">
            <a:extLst>
              <a:ext uri="{FF2B5EF4-FFF2-40B4-BE49-F238E27FC236}">
                <a16:creationId xmlns:a16="http://schemas.microsoft.com/office/drawing/2014/main" id="{CFB48CB1-CF82-9A43-9AF6-F8A090038A70}"/>
              </a:ext>
            </a:extLst>
          </p:cNvPr>
          <p:cNvSpPr txBox="1"/>
          <p:nvPr/>
        </p:nvSpPr>
        <p:spPr>
          <a:xfrm>
            <a:off x="3690241" y="5605006"/>
            <a:ext cx="1199401" cy="646331"/>
          </a:xfrm>
          <a:prstGeom prst="rect">
            <a:avLst/>
          </a:prstGeom>
          <a:noFill/>
        </p:spPr>
        <p:txBody>
          <a:bodyPr wrap="square" rtlCol="0">
            <a:spAutoFit/>
          </a:bodyPr>
          <a:lstStyle/>
          <a:p>
            <a:pPr algn="ctr"/>
            <a:r>
              <a:rPr lang="en-US" dirty="0"/>
              <a:t>Growth rate</a:t>
            </a:r>
          </a:p>
        </p:txBody>
      </p:sp>
      <p:sp>
        <p:nvSpPr>
          <p:cNvPr id="99" name="TextBox 98">
            <a:extLst>
              <a:ext uri="{FF2B5EF4-FFF2-40B4-BE49-F238E27FC236}">
                <a16:creationId xmlns:a16="http://schemas.microsoft.com/office/drawing/2014/main" id="{0A8C2C96-2640-A9E8-9F1A-CD7BFF2A7C0B}"/>
              </a:ext>
            </a:extLst>
          </p:cNvPr>
          <p:cNvSpPr txBox="1"/>
          <p:nvPr/>
        </p:nvSpPr>
        <p:spPr>
          <a:xfrm>
            <a:off x="5209246" y="5505713"/>
            <a:ext cx="1606902" cy="923330"/>
          </a:xfrm>
          <a:prstGeom prst="rect">
            <a:avLst/>
          </a:prstGeom>
          <a:noFill/>
        </p:spPr>
        <p:txBody>
          <a:bodyPr wrap="square" rtlCol="0">
            <a:spAutoFit/>
          </a:bodyPr>
          <a:lstStyle/>
          <a:p>
            <a:pPr algn="ctr"/>
            <a:r>
              <a:rPr lang="en-US" dirty="0"/>
              <a:t>Nutrient concentrations yesterday</a:t>
            </a:r>
          </a:p>
        </p:txBody>
      </p:sp>
      <p:sp>
        <p:nvSpPr>
          <p:cNvPr id="100" name="TextBox 99">
            <a:extLst>
              <a:ext uri="{FF2B5EF4-FFF2-40B4-BE49-F238E27FC236}">
                <a16:creationId xmlns:a16="http://schemas.microsoft.com/office/drawing/2014/main" id="{241C31E7-D445-4FA2-196D-927922278DED}"/>
              </a:ext>
            </a:extLst>
          </p:cNvPr>
          <p:cNvSpPr txBox="1"/>
          <p:nvPr/>
        </p:nvSpPr>
        <p:spPr>
          <a:xfrm>
            <a:off x="6752941" y="5522159"/>
            <a:ext cx="2301941" cy="923330"/>
          </a:xfrm>
          <a:prstGeom prst="rect">
            <a:avLst/>
          </a:prstGeom>
          <a:noFill/>
        </p:spPr>
        <p:txBody>
          <a:bodyPr wrap="square" rtlCol="0">
            <a:spAutoFit/>
          </a:bodyPr>
          <a:lstStyle/>
          <a:p>
            <a:pPr algn="ctr"/>
            <a:r>
              <a:rPr lang="en-US" dirty="0"/>
              <a:t>Amount of phytoplankton yesterday</a:t>
            </a:r>
          </a:p>
        </p:txBody>
      </p:sp>
    </p:spTree>
    <p:extLst>
      <p:ext uri="{BB962C8B-B14F-4D97-AF65-F5344CB8AC3E}">
        <p14:creationId xmlns:p14="http://schemas.microsoft.com/office/powerpoint/2010/main" val="641814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8" grpId="0"/>
      <p:bldP spid="79" grpId="0"/>
      <p:bldP spid="80" grpId="0"/>
      <p:bldP spid="81" grpId="0"/>
      <p:bldP spid="85" grpId="0"/>
      <p:bldP spid="99" grpId="0"/>
      <p:bldP spid="10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
        <p:nvSpPr>
          <p:cNvPr id="3" name="Rectangle 2">
            <a:extLst>
              <a:ext uri="{FF2B5EF4-FFF2-40B4-BE49-F238E27FC236}">
                <a16:creationId xmlns:a16="http://schemas.microsoft.com/office/drawing/2014/main" id="{2786252B-AF7D-4007-7C4F-016F2E534FDA}"/>
              </a:ext>
            </a:extLst>
          </p:cNvPr>
          <p:cNvSpPr/>
          <p:nvPr/>
        </p:nvSpPr>
        <p:spPr>
          <a:xfrm>
            <a:off x="0" y="-14100"/>
            <a:ext cx="9180681" cy="7072624"/>
          </a:xfrm>
          <a:prstGeom prst="rect">
            <a:avLst/>
          </a:prstGeom>
          <a:solidFill>
            <a:schemeClr val="bg1">
              <a:lumMod val="50000"/>
              <a:alpha val="84000"/>
            </a:schemeClr>
          </a:solidFill>
          <a:ln w="26424">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D46BB16C-B36B-87DD-0686-A97CCCCA7FF7}"/>
              </a:ext>
            </a:extLst>
          </p:cNvPr>
          <p:cNvSpPr/>
          <p:nvPr/>
        </p:nvSpPr>
        <p:spPr>
          <a:xfrm>
            <a:off x="1827247" y="10800"/>
            <a:ext cx="1873625" cy="2304589"/>
          </a:xfrm>
          <a:prstGeom prst="rect">
            <a:avLst/>
          </a:prstGeom>
          <a:solidFill>
            <a:schemeClr val="bg1"/>
          </a:solidFill>
          <a:effectLst>
            <a:glow rad="2286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80FEE92A-0D51-22AF-BF83-2B52E1EE3A03}"/>
              </a:ext>
            </a:extLst>
          </p:cNvPr>
          <p:cNvGrpSpPr/>
          <p:nvPr/>
        </p:nvGrpSpPr>
        <p:grpSpPr>
          <a:xfrm>
            <a:off x="1502009" y="278319"/>
            <a:ext cx="2454436" cy="1785368"/>
            <a:chOff x="1460292" y="64029"/>
            <a:chExt cx="2454436" cy="1785368"/>
          </a:xfrm>
        </p:grpSpPr>
        <p:sp>
          <p:nvSpPr>
            <p:cNvPr id="78" name="TextBox 77">
              <a:extLst>
                <a:ext uri="{FF2B5EF4-FFF2-40B4-BE49-F238E27FC236}">
                  <a16:creationId xmlns:a16="http://schemas.microsoft.com/office/drawing/2014/main" id="{5505F219-5E44-C40C-DF03-18F4FF0406E4}"/>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79" name="Group 78">
              <a:extLst>
                <a:ext uri="{FF2B5EF4-FFF2-40B4-BE49-F238E27FC236}">
                  <a16:creationId xmlns:a16="http://schemas.microsoft.com/office/drawing/2014/main" id="{9425B126-81CB-16EF-1969-C171AB0DC6C0}"/>
                </a:ext>
              </a:extLst>
            </p:cNvPr>
            <p:cNvGrpSpPr/>
            <p:nvPr/>
          </p:nvGrpSpPr>
          <p:grpSpPr>
            <a:xfrm>
              <a:off x="2215258" y="64029"/>
              <a:ext cx="1133545" cy="1024269"/>
              <a:chOff x="7330520" y="972113"/>
              <a:chExt cx="1340264" cy="1177697"/>
            </a:xfrm>
          </p:grpSpPr>
          <p:grpSp>
            <p:nvGrpSpPr>
              <p:cNvPr id="80" name="Group 79">
                <a:extLst>
                  <a:ext uri="{FF2B5EF4-FFF2-40B4-BE49-F238E27FC236}">
                    <a16:creationId xmlns:a16="http://schemas.microsoft.com/office/drawing/2014/main" id="{AA43C241-350C-1D03-D83F-30217CEFF883}"/>
                  </a:ext>
                </a:extLst>
              </p:cNvPr>
              <p:cNvGrpSpPr/>
              <p:nvPr/>
            </p:nvGrpSpPr>
            <p:grpSpPr>
              <a:xfrm>
                <a:off x="7346090" y="1311479"/>
                <a:ext cx="1124643" cy="390365"/>
                <a:chOff x="10717514" y="269418"/>
                <a:chExt cx="1188958" cy="405236"/>
              </a:xfrm>
            </p:grpSpPr>
            <p:cxnSp>
              <p:nvCxnSpPr>
                <p:cNvPr id="108" name="Straight Connector 107">
                  <a:extLst>
                    <a:ext uri="{FF2B5EF4-FFF2-40B4-BE49-F238E27FC236}">
                      <a16:creationId xmlns:a16="http://schemas.microsoft.com/office/drawing/2014/main" id="{9B2B4D65-286D-D586-799E-B6DA868B4CD4}"/>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F3034569-E914-A723-B844-B6741D5C453D}"/>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B5A4381E-CE8B-4F75-FD92-8F87B6AF72BE}"/>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1" name="Group 80">
                <a:extLst>
                  <a:ext uri="{FF2B5EF4-FFF2-40B4-BE49-F238E27FC236}">
                    <a16:creationId xmlns:a16="http://schemas.microsoft.com/office/drawing/2014/main" id="{58EC5E57-F1FA-2D1E-99D4-C7CBDCAF0328}"/>
                  </a:ext>
                </a:extLst>
              </p:cNvPr>
              <p:cNvGrpSpPr/>
              <p:nvPr/>
            </p:nvGrpSpPr>
            <p:grpSpPr>
              <a:xfrm>
                <a:off x="7411751" y="1262376"/>
                <a:ext cx="1259033" cy="769166"/>
                <a:chOff x="10652125" y="200025"/>
                <a:chExt cx="1331033" cy="798467"/>
              </a:xfrm>
            </p:grpSpPr>
            <p:cxnSp>
              <p:nvCxnSpPr>
                <p:cNvPr id="105" name="Straight Connector 104">
                  <a:extLst>
                    <a:ext uri="{FF2B5EF4-FFF2-40B4-BE49-F238E27FC236}">
                      <a16:creationId xmlns:a16="http://schemas.microsoft.com/office/drawing/2014/main" id="{1B157C76-9694-B466-E931-013AAE59BD62}"/>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3E2DDAC4-E4BA-F509-63E6-7BCCA87C8928}"/>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107" name="Oval 106">
                  <a:extLst>
                    <a:ext uri="{FF2B5EF4-FFF2-40B4-BE49-F238E27FC236}">
                      <a16:creationId xmlns:a16="http://schemas.microsoft.com/office/drawing/2014/main" id="{330504C2-32A1-1FC8-A39F-579EEC819696}"/>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98" name="Group 97">
                <a:extLst>
                  <a:ext uri="{FF2B5EF4-FFF2-40B4-BE49-F238E27FC236}">
                    <a16:creationId xmlns:a16="http://schemas.microsoft.com/office/drawing/2014/main" id="{51F5228F-A13D-AAF4-FF4A-CC5FFA1B2645}"/>
                  </a:ext>
                </a:extLst>
              </p:cNvPr>
              <p:cNvGrpSpPr/>
              <p:nvPr/>
            </p:nvGrpSpPr>
            <p:grpSpPr>
              <a:xfrm>
                <a:off x="7389947" y="972113"/>
                <a:ext cx="1230244" cy="906240"/>
                <a:chOff x="10629074" y="-101296"/>
                <a:chExt cx="1300598" cy="940762"/>
              </a:xfrm>
            </p:grpSpPr>
            <p:cxnSp>
              <p:nvCxnSpPr>
                <p:cNvPr id="102" name="Straight Connector 101">
                  <a:extLst>
                    <a:ext uri="{FF2B5EF4-FFF2-40B4-BE49-F238E27FC236}">
                      <a16:creationId xmlns:a16="http://schemas.microsoft.com/office/drawing/2014/main" id="{D8017942-3769-6E2B-413A-E597CBA3F2D9}"/>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661960F-8CC0-7A2E-9C71-8F0D837748F2}"/>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104" name="Oval 103">
                  <a:extLst>
                    <a:ext uri="{FF2B5EF4-FFF2-40B4-BE49-F238E27FC236}">
                      <a16:creationId xmlns:a16="http://schemas.microsoft.com/office/drawing/2014/main" id="{BF3BE16A-A7D3-8689-7046-E3DDDE4877E8}"/>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99" name="Group 98">
                <a:extLst>
                  <a:ext uri="{FF2B5EF4-FFF2-40B4-BE49-F238E27FC236}">
                    <a16:creationId xmlns:a16="http://schemas.microsoft.com/office/drawing/2014/main" id="{F4B2DE75-E9D4-22B5-F581-69D0E839CBEA}"/>
                  </a:ext>
                </a:extLst>
              </p:cNvPr>
              <p:cNvGrpSpPr/>
              <p:nvPr/>
            </p:nvGrpSpPr>
            <p:grpSpPr>
              <a:xfrm>
                <a:off x="7330520" y="1084130"/>
                <a:ext cx="1097143" cy="1065680"/>
                <a:chOff x="4839804" y="1098079"/>
                <a:chExt cx="1097143" cy="1065680"/>
              </a:xfrm>
            </p:grpSpPr>
            <p:cxnSp>
              <p:nvCxnSpPr>
                <p:cNvPr id="100" name="Straight Connector 99">
                  <a:extLst>
                    <a:ext uri="{FF2B5EF4-FFF2-40B4-BE49-F238E27FC236}">
                      <a16:creationId xmlns:a16="http://schemas.microsoft.com/office/drawing/2014/main" id="{713D434D-387E-C928-9D9C-F98323C27FBE}"/>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D762EC51-2DF8-5F86-1E63-A91797AC14C3}"/>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mc:AlternateContent xmlns:mc="http://schemas.openxmlformats.org/markup-compatibility/2006" xmlns:a14="http://schemas.microsoft.com/office/drawing/2010/main">
        <mc:Choice Requires="a14">
          <p:sp>
            <p:nvSpPr>
              <p:cNvPr id="83" name="Rectangle 82">
                <a:extLst>
                  <a:ext uri="{FF2B5EF4-FFF2-40B4-BE49-F238E27FC236}">
                    <a16:creationId xmlns:a16="http://schemas.microsoft.com/office/drawing/2014/main" id="{8988F0B7-9475-C63C-F11E-1732E9442B64}"/>
                  </a:ext>
                </a:extLst>
              </p:cNvPr>
              <p:cNvSpPr/>
              <p:nvPr/>
            </p:nvSpPr>
            <p:spPr>
              <a:xfrm>
                <a:off x="1847187" y="2581446"/>
                <a:ext cx="6611609" cy="2999441"/>
              </a:xfrm>
              <a:prstGeom prst="rect">
                <a:avLst/>
              </a:prstGeom>
              <a:ln w="57150"/>
              <a:effectLst>
                <a:glow rad="228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t"/>
              <a:lstStyle/>
              <a:p>
                <a:r>
                  <a:rPr lang="en-IE" sz="2400" b="1" dirty="0"/>
                  <a:t>Uncertainty quantification:</a:t>
                </a:r>
                <a:r>
                  <a:rPr lang="en-IE" sz="2400" dirty="0"/>
                  <a:t> </a:t>
                </a:r>
                <a:r>
                  <a:rPr lang="en-US" sz="2400" dirty="0"/>
                  <a:t>calculating and reducing the uncertainty in a forecast</a:t>
                </a:r>
              </a:p>
              <a:p>
                <a:endParaRPr lang="en-IE" sz="2400" dirty="0"/>
              </a:p>
              <a:p>
                <a:r>
                  <a:rPr lang="en-IE" sz="2400" dirty="0"/>
                  <a:t>How confident are we in our estimates of</a:t>
                </a:r>
              </a:p>
              <a:p>
                <a:pPr/>
                <a14:m>
                  <m:oMathPara xmlns:m="http://schemas.openxmlformats.org/officeDocument/2006/math">
                    <m:oMathParaPr>
                      <m:jc m:val="centerGroup"/>
                    </m:oMathParaPr>
                    <m:oMath xmlns:m="http://schemas.openxmlformats.org/officeDocument/2006/math">
                      <m:sSub>
                        <m:sSubPr>
                          <m:ctrlPr>
                            <a:rPr lang="en-IE" sz="2400" b="1" i="1">
                              <a:latin typeface="Cambria Math" panose="02040503050406030204" pitchFamily="18" charset="0"/>
                            </a:rPr>
                          </m:ctrlPr>
                        </m:sSubPr>
                        <m:e>
                          <m:r>
                            <a:rPr lang="en-IE" sz="2400" b="1" i="1">
                              <a:latin typeface="Cambria Math" panose="02040503050406030204" pitchFamily="18" charset="0"/>
                            </a:rPr>
                            <m:t>𝒑𝒉𝒚𝒕𝒐</m:t>
                          </m:r>
                        </m:e>
                        <m:sub>
                          <m:r>
                            <a:rPr lang="en-IE" sz="2400" b="1" i="1">
                              <a:latin typeface="Cambria Math" panose="02040503050406030204" pitchFamily="18" charset="0"/>
                            </a:rPr>
                            <m:t>𝒕</m:t>
                          </m:r>
                          <m:r>
                            <a:rPr lang="en-IE" sz="2400" b="1" i="1">
                              <a:latin typeface="Cambria Math" panose="02040503050406030204" pitchFamily="18" charset="0"/>
                            </a:rPr>
                            <m:t>−</m:t>
                          </m:r>
                          <m:r>
                            <a:rPr lang="en-IE" sz="2400" b="1" i="1">
                              <a:latin typeface="Cambria Math" panose="02040503050406030204" pitchFamily="18" charset="0"/>
                            </a:rPr>
                            <m:t>𝟏</m:t>
                          </m:r>
                        </m:sub>
                      </m:sSub>
                      <m:r>
                        <a:rPr lang="en-US" sz="2400" b="1" i="1" smtClean="0">
                          <a:latin typeface="Cambria Math" panose="02040503050406030204" pitchFamily="18" charset="0"/>
                        </a:rPr>
                        <m:t>      </m:t>
                      </m:r>
                      <m:r>
                        <a:rPr lang="en-US" sz="2400" b="1" i="0" smtClean="0">
                          <a:latin typeface="Cambria Math" panose="02040503050406030204" pitchFamily="18" charset="0"/>
                        </a:rPr>
                        <m:t>𝐨𝐫</m:t>
                      </m:r>
                      <m:r>
                        <a:rPr lang="en-US" sz="2400" b="1" i="1" smtClean="0">
                          <a:latin typeface="Cambria Math" panose="02040503050406030204" pitchFamily="18" charset="0"/>
                        </a:rPr>
                        <m:t>           </m:t>
                      </m:r>
                      <m:r>
                        <a:rPr lang="en-IE" sz="2400" b="1" i="1">
                          <a:solidFill>
                            <a:srgbClr val="FF0000"/>
                          </a:solidFill>
                          <a:latin typeface="Cambria Math" panose="02040503050406030204" pitchFamily="18" charset="0"/>
                        </a:rPr>
                        <m:t>𝒎𝒐𝒓𝒕𝒂𝒍𝒊𝒕𝒚</m:t>
                      </m:r>
                      <m:r>
                        <a:rPr lang="en-US" sz="2400" b="0" i="0" smtClean="0">
                          <a:solidFill>
                            <a:srgbClr val="FF0000"/>
                          </a:solidFill>
                          <a:latin typeface="Cambria Math" panose="02040503050406030204" pitchFamily="18" charset="0"/>
                        </a:rPr>
                        <m:t>?</m:t>
                      </m:r>
                    </m:oMath>
                  </m:oMathPara>
                </a14:m>
                <a:endParaRPr lang="en-US" sz="2400" b="1" dirty="0">
                  <a:solidFill>
                    <a:srgbClr val="FF0000"/>
                  </a:solidFill>
                </a:endParaRPr>
              </a:p>
            </p:txBody>
          </p:sp>
        </mc:Choice>
        <mc:Fallback xmlns="">
          <p:sp>
            <p:nvSpPr>
              <p:cNvPr id="83" name="Rectangle 82">
                <a:extLst>
                  <a:ext uri="{FF2B5EF4-FFF2-40B4-BE49-F238E27FC236}">
                    <a16:creationId xmlns:a16="http://schemas.microsoft.com/office/drawing/2014/main" id="{8988F0B7-9475-C63C-F11E-1732E9442B64}"/>
                  </a:ext>
                </a:extLst>
              </p:cNvPr>
              <p:cNvSpPr>
                <a:spLocks noRot="1" noChangeAspect="1" noMove="1" noResize="1" noEditPoints="1" noAdjustHandles="1" noChangeArrowheads="1" noChangeShapeType="1" noTextEdit="1"/>
              </p:cNvSpPr>
              <p:nvPr/>
            </p:nvSpPr>
            <p:spPr>
              <a:xfrm>
                <a:off x="1847187" y="2581446"/>
                <a:ext cx="6611609" cy="2999441"/>
              </a:xfrm>
              <a:prstGeom prst="rect">
                <a:avLst/>
              </a:prstGeom>
              <a:blipFill>
                <a:blip r:embed="rId9"/>
                <a:stretch>
                  <a:fillRect/>
                </a:stretch>
              </a:blipFill>
              <a:ln w="57150"/>
              <a:effectLst>
                <a:glow rad="228600">
                  <a:schemeClr val="accent1">
                    <a:satMod val="175000"/>
                    <a:alpha val="40000"/>
                  </a:schemeClr>
                </a:glow>
              </a:effectLst>
            </p:spPr>
            <p:txBody>
              <a:bodyPr/>
              <a:lstStyle/>
              <a:p>
                <a:r>
                  <a:rPr lang="en-US">
                    <a:noFill/>
                  </a:rPr>
                  <a:t> </a:t>
                </a:r>
              </a:p>
            </p:txBody>
          </p:sp>
        </mc:Fallback>
      </mc:AlternateContent>
      <p:sp>
        <p:nvSpPr>
          <p:cNvPr id="84" name="TextBox 83">
            <a:extLst>
              <a:ext uri="{FF2B5EF4-FFF2-40B4-BE49-F238E27FC236}">
                <a16:creationId xmlns:a16="http://schemas.microsoft.com/office/drawing/2014/main" id="{F3FB5CFF-9BD3-8108-7F3A-7DC5CC917CBA}"/>
              </a:ext>
            </a:extLst>
          </p:cNvPr>
          <p:cNvSpPr txBox="1"/>
          <p:nvPr/>
        </p:nvSpPr>
        <p:spPr>
          <a:xfrm>
            <a:off x="2723573" y="4536983"/>
            <a:ext cx="1666754" cy="923330"/>
          </a:xfrm>
          <a:prstGeom prst="rect">
            <a:avLst/>
          </a:prstGeom>
          <a:noFill/>
        </p:spPr>
        <p:txBody>
          <a:bodyPr wrap="square" rtlCol="0">
            <a:spAutoFit/>
          </a:bodyPr>
          <a:lstStyle/>
          <a:p>
            <a:pPr algn="ctr"/>
            <a:r>
              <a:rPr lang="en-US" dirty="0"/>
              <a:t>Amount of Phytoplankton yesterday</a:t>
            </a:r>
          </a:p>
        </p:txBody>
      </p:sp>
      <p:sp>
        <p:nvSpPr>
          <p:cNvPr id="85" name="TextBox 84">
            <a:extLst>
              <a:ext uri="{FF2B5EF4-FFF2-40B4-BE49-F238E27FC236}">
                <a16:creationId xmlns:a16="http://schemas.microsoft.com/office/drawing/2014/main" id="{2E843081-3E41-1800-B8E4-BB0DFFEF0196}"/>
              </a:ext>
            </a:extLst>
          </p:cNvPr>
          <p:cNvSpPr txBox="1"/>
          <p:nvPr/>
        </p:nvSpPr>
        <p:spPr>
          <a:xfrm>
            <a:off x="5743444" y="4555305"/>
            <a:ext cx="1619967" cy="646331"/>
          </a:xfrm>
          <a:prstGeom prst="rect">
            <a:avLst/>
          </a:prstGeom>
          <a:noFill/>
        </p:spPr>
        <p:txBody>
          <a:bodyPr wrap="square" rtlCol="0">
            <a:spAutoFit/>
          </a:bodyPr>
          <a:lstStyle/>
          <a:p>
            <a:pPr algn="ctr"/>
            <a:r>
              <a:rPr lang="en-US" dirty="0"/>
              <a:t>Phytoplankton death</a:t>
            </a:r>
          </a:p>
        </p:txBody>
      </p:sp>
    </p:spTree>
    <p:extLst>
      <p:ext uri="{BB962C8B-B14F-4D97-AF65-F5344CB8AC3E}">
        <p14:creationId xmlns:p14="http://schemas.microsoft.com/office/powerpoint/2010/main" val="1186403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P spid="84" grpId="0"/>
      <p:bldP spid="8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
        <p:nvSpPr>
          <p:cNvPr id="3" name="Rectangle 2">
            <a:extLst>
              <a:ext uri="{FF2B5EF4-FFF2-40B4-BE49-F238E27FC236}">
                <a16:creationId xmlns:a16="http://schemas.microsoft.com/office/drawing/2014/main" id="{2786252B-AF7D-4007-7C4F-016F2E534FDA}"/>
              </a:ext>
            </a:extLst>
          </p:cNvPr>
          <p:cNvSpPr/>
          <p:nvPr/>
        </p:nvSpPr>
        <p:spPr>
          <a:xfrm>
            <a:off x="0" y="-3226"/>
            <a:ext cx="9180681" cy="6969907"/>
          </a:xfrm>
          <a:prstGeom prst="rect">
            <a:avLst/>
          </a:prstGeom>
          <a:solidFill>
            <a:schemeClr val="bg1">
              <a:lumMod val="50000"/>
              <a:alpha val="84000"/>
            </a:schemeClr>
          </a:solidFill>
          <a:ln w="26424">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D46BB16C-B36B-87DD-0686-A97CCCCA7FF7}"/>
              </a:ext>
            </a:extLst>
          </p:cNvPr>
          <p:cNvSpPr/>
          <p:nvPr/>
        </p:nvSpPr>
        <p:spPr>
          <a:xfrm>
            <a:off x="5721531" y="-1375"/>
            <a:ext cx="1873625" cy="2304589"/>
          </a:xfrm>
          <a:prstGeom prst="rect">
            <a:avLst/>
          </a:prstGeom>
          <a:solidFill>
            <a:schemeClr val="bg1"/>
          </a:solidFill>
          <a:effectLst>
            <a:glow rad="2286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9728AFC8-9F9A-3938-3BEF-4093DD77F03D}"/>
              </a:ext>
            </a:extLst>
          </p:cNvPr>
          <p:cNvGrpSpPr/>
          <p:nvPr/>
        </p:nvGrpSpPr>
        <p:grpSpPr>
          <a:xfrm>
            <a:off x="5850160" y="279230"/>
            <a:ext cx="1661630" cy="1796584"/>
            <a:chOff x="5827529" y="79354"/>
            <a:chExt cx="1661630" cy="1796584"/>
          </a:xfrm>
        </p:grpSpPr>
        <p:grpSp>
          <p:nvGrpSpPr>
            <p:cNvPr id="78" name="Group 77">
              <a:extLst>
                <a:ext uri="{FF2B5EF4-FFF2-40B4-BE49-F238E27FC236}">
                  <a16:creationId xmlns:a16="http://schemas.microsoft.com/office/drawing/2014/main" id="{F91C977B-CAEE-DF0C-D1AC-D3AC095E69DF}"/>
                </a:ext>
              </a:extLst>
            </p:cNvPr>
            <p:cNvGrpSpPr/>
            <p:nvPr/>
          </p:nvGrpSpPr>
          <p:grpSpPr>
            <a:xfrm>
              <a:off x="6165943" y="79354"/>
              <a:ext cx="943328" cy="989836"/>
              <a:chOff x="4839804" y="973896"/>
              <a:chExt cx="1097143" cy="1189863"/>
            </a:xfrm>
          </p:grpSpPr>
          <p:grpSp>
            <p:nvGrpSpPr>
              <p:cNvPr id="80" name="Group 79">
                <a:extLst>
                  <a:ext uri="{FF2B5EF4-FFF2-40B4-BE49-F238E27FC236}">
                    <a16:creationId xmlns:a16="http://schemas.microsoft.com/office/drawing/2014/main" id="{41502FFF-81F1-F565-5563-E30748CD1951}"/>
                  </a:ext>
                </a:extLst>
              </p:cNvPr>
              <p:cNvGrpSpPr/>
              <p:nvPr/>
            </p:nvGrpSpPr>
            <p:grpSpPr>
              <a:xfrm>
                <a:off x="4839804" y="1098079"/>
                <a:ext cx="1097143" cy="1065680"/>
                <a:chOff x="4839804" y="1098079"/>
                <a:chExt cx="1097143" cy="1065680"/>
              </a:xfrm>
            </p:grpSpPr>
            <p:cxnSp>
              <p:nvCxnSpPr>
                <p:cNvPr id="85" name="Straight Connector 84">
                  <a:extLst>
                    <a:ext uri="{FF2B5EF4-FFF2-40B4-BE49-F238E27FC236}">
                      <a16:creationId xmlns:a16="http://schemas.microsoft.com/office/drawing/2014/main" id="{119393C6-00C3-C1FE-9A5E-193AA1EAB649}"/>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0CBCDA13-7304-662F-2828-B7C291737068}"/>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81" name="Freeform: Shape 13">
                <a:extLst>
                  <a:ext uri="{FF2B5EF4-FFF2-40B4-BE49-F238E27FC236}">
                    <a16:creationId xmlns:a16="http://schemas.microsoft.com/office/drawing/2014/main" id="{7B9DC9DE-3274-E674-A320-59F0EE080A01}"/>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83" name="Freeform: Shape 14">
                <a:extLst>
                  <a:ext uri="{FF2B5EF4-FFF2-40B4-BE49-F238E27FC236}">
                    <a16:creationId xmlns:a16="http://schemas.microsoft.com/office/drawing/2014/main" id="{4DB58967-D6CA-77BE-8CE9-27BFFF9BB4A1}"/>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84" name="Freeform: Shape 15">
                <a:extLst>
                  <a:ext uri="{FF2B5EF4-FFF2-40B4-BE49-F238E27FC236}">
                    <a16:creationId xmlns:a16="http://schemas.microsoft.com/office/drawing/2014/main" id="{D150DB18-D6FF-C32D-4E94-739CB2038C33}"/>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79" name="TextBox 78">
              <a:extLst>
                <a:ext uri="{FF2B5EF4-FFF2-40B4-BE49-F238E27FC236}">
                  <a16:creationId xmlns:a16="http://schemas.microsoft.com/office/drawing/2014/main" id="{6A70EA04-3158-BB0D-6680-7717F0835F66}"/>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sp>
        <p:nvSpPr>
          <p:cNvPr id="87" name="Rectangle 86">
            <a:extLst>
              <a:ext uri="{FF2B5EF4-FFF2-40B4-BE49-F238E27FC236}">
                <a16:creationId xmlns:a16="http://schemas.microsoft.com/office/drawing/2014/main" id="{D0C32DF9-B0BF-08F3-06B4-4B5EDFFA7DC3}"/>
              </a:ext>
            </a:extLst>
          </p:cNvPr>
          <p:cNvSpPr/>
          <p:nvPr/>
        </p:nvSpPr>
        <p:spPr>
          <a:xfrm>
            <a:off x="1292647" y="2422300"/>
            <a:ext cx="7198292" cy="4350396"/>
          </a:xfrm>
          <a:prstGeom prst="rect">
            <a:avLst/>
          </a:prstGeom>
          <a:ln w="57150"/>
          <a:effectLst>
            <a:glow rad="228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t"/>
          <a:lstStyle/>
          <a:p>
            <a:endParaRPr lang="en-US" sz="2400" b="1" dirty="0">
              <a:solidFill>
                <a:srgbClr val="FF0000"/>
              </a:solidFill>
            </a:endParaRPr>
          </a:p>
        </p:txBody>
      </p:sp>
      <p:sp>
        <p:nvSpPr>
          <p:cNvPr id="89" name="TextBox 88">
            <a:extLst>
              <a:ext uri="{FF2B5EF4-FFF2-40B4-BE49-F238E27FC236}">
                <a16:creationId xmlns:a16="http://schemas.microsoft.com/office/drawing/2014/main" id="{EDCB6BEC-CACA-AC4E-D98A-48AA9B189544}"/>
              </a:ext>
            </a:extLst>
          </p:cNvPr>
          <p:cNvSpPr txBox="1"/>
          <p:nvPr/>
        </p:nvSpPr>
        <p:spPr>
          <a:xfrm>
            <a:off x="1446688" y="2553491"/>
            <a:ext cx="6934034" cy="830997"/>
          </a:xfrm>
          <a:prstGeom prst="rect">
            <a:avLst/>
          </a:prstGeom>
          <a:noFill/>
        </p:spPr>
        <p:txBody>
          <a:bodyPr wrap="square" rtlCol="0">
            <a:spAutoFit/>
          </a:bodyPr>
          <a:lstStyle/>
          <a:p>
            <a:r>
              <a:rPr lang="en-US" sz="2400" dirty="0"/>
              <a:t>We can run our mathematical model, with uncertainty, to create and plot a forecast.</a:t>
            </a:r>
          </a:p>
        </p:txBody>
      </p:sp>
      <p:pic>
        <p:nvPicPr>
          <p:cNvPr id="90" name="Picture 89">
            <a:extLst>
              <a:ext uri="{FF2B5EF4-FFF2-40B4-BE49-F238E27FC236}">
                <a16:creationId xmlns:a16="http://schemas.microsoft.com/office/drawing/2014/main" id="{DDAB82B2-B2DC-B074-33F4-9FCBB4BFD3AC}"/>
              </a:ext>
            </a:extLst>
          </p:cNvPr>
          <p:cNvPicPr>
            <a:picLocks noChangeAspect="1"/>
          </p:cNvPicPr>
          <p:nvPr/>
        </p:nvPicPr>
        <p:blipFill>
          <a:blip r:embed="rId9"/>
          <a:stretch>
            <a:fillRect/>
          </a:stretch>
        </p:blipFill>
        <p:spPr>
          <a:xfrm>
            <a:off x="1344550" y="3376333"/>
            <a:ext cx="7045420" cy="3306184"/>
          </a:xfrm>
          <a:prstGeom prst="rect">
            <a:avLst/>
          </a:prstGeom>
        </p:spPr>
      </p:pic>
    </p:spTree>
    <p:extLst>
      <p:ext uri="{BB962C8B-B14F-4D97-AF65-F5344CB8AC3E}">
        <p14:creationId xmlns:p14="http://schemas.microsoft.com/office/powerpoint/2010/main" val="340906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8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
        <p:nvSpPr>
          <p:cNvPr id="3" name="Rectangle 2">
            <a:extLst>
              <a:ext uri="{FF2B5EF4-FFF2-40B4-BE49-F238E27FC236}">
                <a16:creationId xmlns:a16="http://schemas.microsoft.com/office/drawing/2014/main" id="{2786252B-AF7D-4007-7C4F-016F2E534FDA}"/>
              </a:ext>
            </a:extLst>
          </p:cNvPr>
          <p:cNvSpPr/>
          <p:nvPr/>
        </p:nvSpPr>
        <p:spPr>
          <a:xfrm>
            <a:off x="-20905" y="1"/>
            <a:ext cx="9180681" cy="6916101"/>
          </a:xfrm>
          <a:prstGeom prst="rect">
            <a:avLst/>
          </a:prstGeom>
          <a:solidFill>
            <a:schemeClr val="bg1">
              <a:lumMod val="50000"/>
              <a:alpha val="84000"/>
            </a:schemeClr>
          </a:solidFill>
          <a:ln w="26424">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D46BB16C-B36B-87DD-0686-A97CCCCA7FF7}"/>
              </a:ext>
            </a:extLst>
          </p:cNvPr>
          <p:cNvSpPr/>
          <p:nvPr/>
        </p:nvSpPr>
        <p:spPr>
          <a:xfrm>
            <a:off x="7193853" y="2476475"/>
            <a:ext cx="1873625" cy="2304589"/>
          </a:xfrm>
          <a:prstGeom prst="rect">
            <a:avLst/>
          </a:prstGeom>
          <a:solidFill>
            <a:schemeClr val="bg1"/>
          </a:solidFill>
          <a:effectLst>
            <a:glow rad="2286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7" name="Group 86">
            <a:extLst>
              <a:ext uri="{FF2B5EF4-FFF2-40B4-BE49-F238E27FC236}">
                <a16:creationId xmlns:a16="http://schemas.microsoft.com/office/drawing/2014/main" id="{00CAE156-72E2-42AD-3CB8-A39364162764}"/>
              </a:ext>
            </a:extLst>
          </p:cNvPr>
          <p:cNvGrpSpPr/>
          <p:nvPr/>
        </p:nvGrpSpPr>
        <p:grpSpPr>
          <a:xfrm>
            <a:off x="6969812" y="2632003"/>
            <a:ext cx="2454436" cy="2054136"/>
            <a:chOff x="6900905" y="2535712"/>
            <a:chExt cx="2454436" cy="2054136"/>
          </a:xfrm>
        </p:grpSpPr>
        <p:pic>
          <p:nvPicPr>
            <p:cNvPr id="88" name="Graphic 87" descr="Customer review">
              <a:extLst>
                <a:ext uri="{FF2B5EF4-FFF2-40B4-BE49-F238E27FC236}">
                  <a16:creationId xmlns:a16="http://schemas.microsoft.com/office/drawing/2014/main" id="{6C84A986-57A9-90B7-ADA5-87CBFC4A5A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89" name="TextBox 88">
              <a:extLst>
                <a:ext uri="{FF2B5EF4-FFF2-40B4-BE49-F238E27FC236}">
                  <a16:creationId xmlns:a16="http://schemas.microsoft.com/office/drawing/2014/main" id="{70B62294-D685-29C1-766E-ECD9781DE38F}"/>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sp>
        <p:nvSpPr>
          <p:cNvPr id="90" name="Rectangle 89">
            <a:extLst>
              <a:ext uri="{FF2B5EF4-FFF2-40B4-BE49-F238E27FC236}">
                <a16:creationId xmlns:a16="http://schemas.microsoft.com/office/drawing/2014/main" id="{DF05D9A5-2B53-333C-E712-562CA3818652}"/>
              </a:ext>
            </a:extLst>
          </p:cNvPr>
          <p:cNvSpPr/>
          <p:nvPr/>
        </p:nvSpPr>
        <p:spPr>
          <a:xfrm>
            <a:off x="76521" y="1441258"/>
            <a:ext cx="6991625" cy="4350396"/>
          </a:xfrm>
          <a:prstGeom prst="rect">
            <a:avLst/>
          </a:prstGeom>
          <a:ln w="57150"/>
          <a:effectLst>
            <a:glow rad="228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t"/>
          <a:lstStyle/>
          <a:p>
            <a:endParaRPr lang="en-US" sz="2400" b="1" dirty="0">
              <a:solidFill>
                <a:srgbClr val="FF0000"/>
              </a:solidFill>
            </a:endParaRPr>
          </a:p>
        </p:txBody>
      </p:sp>
      <p:sp>
        <p:nvSpPr>
          <p:cNvPr id="93" name="Right Arrow 92">
            <a:extLst>
              <a:ext uri="{FF2B5EF4-FFF2-40B4-BE49-F238E27FC236}">
                <a16:creationId xmlns:a16="http://schemas.microsoft.com/office/drawing/2014/main" id="{D3147A1A-9EA2-7C3F-1D42-5635998EADF3}"/>
              </a:ext>
            </a:extLst>
          </p:cNvPr>
          <p:cNvSpPr/>
          <p:nvPr/>
        </p:nvSpPr>
        <p:spPr>
          <a:xfrm>
            <a:off x="3929721" y="2390655"/>
            <a:ext cx="446669" cy="5346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4" name="Group 93">
            <a:extLst>
              <a:ext uri="{FF2B5EF4-FFF2-40B4-BE49-F238E27FC236}">
                <a16:creationId xmlns:a16="http://schemas.microsoft.com/office/drawing/2014/main" id="{866D74FA-1478-E2FB-689A-CCFE690B0459}"/>
              </a:ext>
            </a:extLst>
          </p:cNvPr>
          <p:cNvGrpSpPr/>
          <p:nvPr/>
        </p:nvGrpSpPr>
        <p:grpSpPr>
          <a:xfrm>
            <a:off x="4627394" y="1752082"/>
            <a:ext cx="1984915" cy="3683296"/>
            <a:chOff x="880226" y="-396354"/>
            <a:chExt cx="3594970" cy="6009114"/>
          </a:xfrm>
        </p:grpSpPr>
        <p:sp>
          <p:nvSpPr>
            <p:cNvPr id="95" name="Rectangle 94">
              <a:extLst>
                <a:ext uri="{FF2B5EF4-FFF2-40B4-BE49-F238E27FC236}">
                  <a16:creationId xmlns:a16="http://schemas.microsoft.com/office/drawing/2014/main" id="{2F70D6FD-D31B-2F93-D7C2-6D749884D950}"/>
                </a:ext>
              </a:extLst>
            </p:cNvPr>
            <p:cNvSpPr/>
            <p:nvPr/>
          </p:nvSpPr>
          <p:spPr>
            <a:xfrm>
              <a:off x="880226" y="-396354"/>
              <a:ext cx="3594970" cy="6009114"/>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a:extLst>
                <a:ext uri="{FF2B5EF4-FFF2-40B4-BE49-F238E27FC236}">
                  <a16:creationId xmlns:a16="http://schemas.microsoft.com/office/drawing/2014/main" id="{CFD6604E-90E2-26A3-D395-FAC6873CC877}"/>
                </a:ext>
              </a:extLst>
            </p:cNvPr>
            <p:cNvSpPr txBox="1"/>
            <p:nvPr/>
          </p:nvSpPr>
          <p:spPr>
            <a:xfrm>
              <a:off x="1208257" y="3486060"/>
              <a:ext cx="3199990" cy="1958277"/>
            </a:xfrm>
            <a:prstGeom prst="rect">
              <a:avLst/>
            </a:prstGeom>
            <a:noFill/>
          </p:spPr>
          <p:txBody>
            <a:bodyPr wrap="square" rtlCol="0">
              <a:spAutoFit/>
            </a:bodyPr>
            <a:lstStyle/>
            <a:p>
              <a:r>
                <a:rPr lang="en-US" sz="2400" dirty="0"/>
                <a:t>Low risk of algal bloom tomorrow</a:t>
              </a:r>
            </a:p>
          </p:txBody>
        </p:sp>
      </p:grpSp>
      <p:grpSp>
        <p:nvGrpSpPr>
          <p:cNvPr id="97" name="Group 96">
            <a:extLst>
              <a:ext uri="{FF2B5EF4-FFF2-40B4-BE49-F238E27FC236}">
                <a16:creationId xmlns:a16="http://schemas.microsoft.com/office/drawing/2014/main" id="{B0F7CAF0-FC5D-DCB8-7B7A-A782997E244D}"/>
              </a:ext>
            </a:extLst>
          </p:cNvPr>
          <p:cNvGrpSpPr/>
          <p:nvPr/>
        </p:nvGrpSpPr>
        <p:grpSpPr>
          <a:xfrm>
            <a:off x="5252013" y="2291265"/>
            <a:ext cx="755374" cy="1446994"/>
            <a:chOff x="7837481" y="2593573"/>
            <a:chExt cx="755374" cy="1446994"/>
          </a:xfrm>
        </p:grpSpPr>
        <p:grpSp>
          <p:nvGrpSpPr>
            <p:cNvPr id="98" name="Group 97">
              <a:extLst>
                <a:ext uri="{FF2B5EF4-FFF2-40B4-BE49-F238E27FC236}">
                  <a16:creationId xmlns:a16="http://schemas.microsoft.com/office/drawing/2014/main" id="{D12C335C-1C64-0F83-0FE7-48340D77D2AD}"/>
                </a:ext>
              </a:extLst>
            </p:cNvPr>
            <p:cNvGrpSpPr/>
            <p:nvPr/>
          </p:nvGrpSpPr>
          <p:grpSpPr>
            <a:xfrm>
              <a:off x="7837481" y="2593573"/>
              <a:ext cx="755374" cy="1446994"/>
              <a:chOff x="7447722" y="2226365"/>
              <a:chExt cx="755374" cy="1446994"/>
            </a:xfrm>
          </p:grpSpPr>
          <p:sp>
            <p:nvSpPr>
              <p:cNvPr id="100" name="Rectangle 99">
                <a:extLst>
                  <a:ext uri="{FF2B5EF4-FFF2-40B4-BE49-F238E27FC236}">
                    <a16:creationId xmlns:a16="http://schemas.microsoft.com/office/drawing/2014/main" id="{C26A36E1-13E7-21F9-16D7-A28E7030F71D}"/>
                  </a:ext>
                </a:extLst>
              </p:cNvPr>
              <p:cNvSpPr/>
              <p:nvPr/>
            </p:nvSpPr>
            <p:spPr>
              <a:xfrm>
                <a:off x="7447722" y="2226365"/>
                <a:ext cx="755374" cy="144699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8A8007F0-063E-1CAC-6BE5-9E9B3F32A8D5}"/>
                  </a:ext>
                </a:extLst>
              </p:cNvPr>
              <p:cNvSpPr/>
              <p:nvPr/>
            </p:nvSpPr>
            <p:spPr>
              <a:xfrm>
                <a:off x="7646504" y="2768002"/>
                <a:ext cx="357809" cy="357808"/>
              </a:xfrm>
              <a:prstGeom prst="ellipse">
                <a:avLst/>
              </a:prstGeom>
              <a:solidFill>
                <a:srgbClr val="FFC000">
                  <a:alpha val="36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E3E2ADB5-6783-7BA9-FBA7-2FE8DBC333BD}"/>
                  </a:ext>
                </a:extLst>
              </p:cNvPr>
              <p:cNvSpPr/>
              <p:nvPr/>
            </p:nvSpPr>
            <p:spPr>
              <a:xfrm>
                <a:off x="7646505" y="3203621"/>
                <a:ext cx="357809" cy="35780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9" name="Oval 98">
              <a:extLst>
                <a:ext uri="{FF2B5EF4-FFF2-40B4-BE49-F238E27FC236}">
                  <a16:creationId xmlns:a16="http://schemas.microsoft.com/office/drawing/2014/main" id="{8CF12265-BD95-60F5-E129-966D966C3EAB}"/>
                </a:ext>
              </a:extLst>
            </p:cNvPr>
            <p:cNvSpPr/>
            <p:nvPr/>
          </p:nvSpPr>
          <p:spPr>
            <a:xfrm>
              <a:off x="8036264" y="2715386"/>
              <a:ext cx="357809" cy="357808"/>
            </a:xfrm>
            <a:prstGeom prst="ellipse">
              <a:avLst/>
            </a:prstGeom>
            <a:solidFill>
              <a:srgbClr val="FF0000">
                <a:alpha val="36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3" name="TextBox 102">
            <a:extLst>
              <a:ext uri="{FF2B5EF4-FFF2-40B4-BE49-F238E27FC236}">
                <a16:creationId xmlns:a16="http://schemas.microsoft.com/office/drawing/2014/main" id="{ECB958E4-89EA-5D92-EC8E-600BFF071897}"/>
              </a:ext>
            </a:extLst>
          </p:cNvPr>
          <p:cNvSpPr txBox="1"/>
          <p:nvPr/>
        </p:nvSpPr>
        <p:spPr>
          <a:xfrm>
            <a:off x="189385" y="3914771"/>
            <a:ext cx="4244031" cy="1569660"/>
          </a:xfrm>
          <a:prstGeom prst="rect">
            <a:avLst/>
          </a:prstGeom>
          <a:noFill/>
        </p:spPr>
        <p:txBody>
          <a:bodyPr wrap="square" rtlCol="0">
            <a:spAutoFit/>
          </a:bodyPr>
          <a:lstStyle/>
          <a:p>
            <a:r>
              <a:rPr lang="en-US" sz="2400" dirty="0"/>
              <a:t>Good forecast communication may require us to translate a forecast into a different visualization for an end user.</a:t>
            </a:r>
          </a:p>
        </p:txBody>
      </p:sp>
      <p:pic>
        <p:nvPicPr>
          <p:cNvPr id="4" name="Picture 3">
            <a:extLst>
              <a:ext uri="{FF2B5EF4-FFF2-40B4-BE49-F238E27FC236}">
                <a16:creationId xmlns:a16="http://schemas.microsoft.com/office/drawing/2014/main" id="{F3E0337C-8001-4D5B-C310-609118AB208F}"/>
              </a:ext>
            </a:extLst>
          </p:cNvPr>
          <p:cNvPicPr>
            <a:picLocks noChangeAspect="1"/>
          </p:cNvPicPr>
          <p:nvPr/>
        </p:nvPicPr>
        <p:blipFill>
          <a:blip r:embed="rId9"/>
          <a:stretch>
            <a:fillRect/>
          </a:stretch>
        </p:blipFill>
        <p:spPr>
          <a:xfrm>
            <a:off x="253793" y="1884370"/>
            <a:ext cx="3597216" cy="1688055"/>
          </a:xfrm>
          <a:prstGeom prst="rect">
            <a:avLst/>
          </a:prstGeom>
          <a:ln>
            <a:solidFill>
              <a:schemeClr val="tx1"/>
            </a:solidFill>
          </a:ln>
        </p:spPr>
      </p:pic>
    </p:spTree>
    <p:extLst>
      <p:ext uri="{BB962C8B-B14F-4D97-AF65-F5344CB8AC3E}">
        <p14:creationId xmlns:p14="http://schemas.microsoft.com/office/powerpoint/2010/main" val="3065973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3" grpId="0" animBg="1"/>
      <p:bldP spid="10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
        <p:nvSpPr>
          <p:cNvPr id="3" name="Rectangle 2">
            <a:extLst>
              <a:ext uri="{FF2B5EF4-FFF2-40B4-BE49-F238E27FC236}">
                <a16:creationId xmlns:a16="http://schemas.microsoft.com/office/drawing/2014/main" id="{2786252B-AF7D-4007-7C4F-016F2E534FDA}"/>
              </a:ext>
            </a:extLst>
          </p:cNvPr>
          <p:cNvSpPr/>
          <p:nvPr/>
        </p:nvSpPr>
        <p:spPr>
          <a:xfrm>
            <a:off x="-1647" y="-58101"/>
            <a:ext cx="9180681" cy="6916101"/>
          </a:xfrm>
          <a:prstGeom prst="rect">
            <a:avLst/>
          </a:prstGeom>
          <a:solidFill>
            <a:schemeClr val="bg1">
              <a:lumMod val="50000"/>
              <a:alpha val="84000"/>
            </a:schemeClr>
          </a:solidFill>
          <a:ln w="26424">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D46BB16C-B36B-87DD-0686-A97CCCCA7FF7}"/>
              </a:ext>
            </a:extLst>
          </p:cNvPr>
          <p:cNvSpPr/>
          <p:nvPr/>
        </p:nvSpPr>
        <p:spPr>
          <a:xfrm>
            <a:off x="5686239" y="4480754"/>
            <a:ext cx="1873625" cy="2304589"/>
          </a:xfrm>
          <a:prstGeom prst="rect">
            <a:avLst/>
          </a:prstGeom>
          <a:solidFill>
            <a:schemeClr val="bg1"/>
          </a:solidFill>
          <a:effectLst>
            <a:glow rad="2286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A65F7189-D493-B4CC-A713-933CB7DA04B4}"/>
              </a:ext>
            </a:extLst>
          </p:cNvPr>
          <p:cNvGrpSpPr/>
          <p:nvPr/>
        </p:nvGrpSpPr>
        <p:grpSpPr>
          <a:xfrm>
            <a:off x="5608974" y="4864431"/>
            <a:ext cx="2028153" cy="1908265"/>
            <a:chOff x="5644267" y="4755896"/>
            <a:chExt cx="2028153" cy="1908265"/>
          </a:xfrm>
        </p:grpSpPr>
        <p:pic>
          <p:nvPicPr>
            <p:cNvPr id="78" name="Graphic 77" descr="Table">
              <a:extLst>
                <a:ext uri="{FF2B5EF4-FFF2-40B4-BE49-F238E27FC236}">
                  <a16:creationId xmlns:a16="http://schemas.microsoft.com/office/drawing/2014/main" id="{CCED235A-AB0F-EAEF-14E2-3EBC6A9382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79" name="TextBox 78">
              <a:extLst>
                <a:ext uri="{FF2B5EF4-FFF2-40B4-BE49-F238E27FC236}">
                  <a16:creationId xmlns:a16="http://schemas.microsoft.com/office/drawing/2014/main" id="{F7C03772-B876-C9B9-9765-99B4ECC2D64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sp>
        <p:nvSpPr>
          <p:cNvPr id="80" name="Rectangle 79">
            <a:extLst>
              <a:ext uri="{FF2B5EF4-FFF2-40B4-BE49-F238E27FC236}">
                <a16:creationId xmlns:a16="http://schemas.microsoft.com/office/drawing/2014/main" id="{414FE22C-7980-0B57-459D-B8B96F8AEFA1}"/>
              </a:ext>
            </a:extLst>
          </p:cNvPr>
          <p:cNvSpPr/>
          <p:nvPr/>
        </p:nvSpPr>
        <p:spPr>
          <a:xfrm>
            <a:off x="90694" y="30978"/>
            <a:ext cx="8064171" cy="4350396"/>
          </a:xfrm>
          <a:prstGeom prst="rect">
            <a:avLst/>
          </a:prstGeom>
          <a:ln w="57150"/>
          <a:effectLst>
            <a:glow rad="228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t"/>
          <a:lstStyle/>
          <a:p>
            <a:endParaRPr lang="en-US" sz="2400" b="1" dirty="0">
              <a:solidFill>
                <a:srgbClr val="FF0000"/>
              </a:solidFill>
            </a:endParaRPr>
          </a:p>
        </p:txBody>
      </p:sp>
      <p:sp>
        <p:nvSpPr>
          <p:cNvPr id="83" name="TextBox 82">
            <a:extLst>
              <a:ext uri="{FF2B5EF4-FFF2-40B4-BE49-F238E27FC236}">
                <a16:creationId xmlns:a16="http://schemas.microsoft.com/office/drawing/2014/main" id="{2AFF118F-7F9C-3B0D-77FA-8C6130204AE3}"/>
              </a:ext>
            </a:extLst>
          </p:cNvPr>
          <p:cNvSpPr txBox="1"/>
          <p:nvPr/>
        </p:nvSpPr>
        <p:spPr>
          <a:xfrm>
            <a:off x="237584" y="176659"/>
            <a:ext cx="7446123" cy="461665"/>
          </a:xfrm>
          <a:prstGeom prst="rect">
            <a:avLst/>
          </a:prstGeom>
          <a:noFill/>
        </p:spPr>
        <p:txBody>
          <a:bodyPr wrap="square" rtlCol="0">
            <a:spAutoFit/>
          </a:bodyPr>
          <a:lstStyle/>
          <a:p>
            <a:r>
              <a:rPr lang="en-US" sz="2400" dirty="0"/>
              <a:t>How closely did our forecast match observations?</a:t>
            </a:r>
          </a:p>
        </p:txBody>
      </p:sp>
      <p:pic>
        <p:nvPicPr>
          <p:cNvPr id="84" name="Picture 83">
            <a:extLst>
              <a:ext uri="{FF2B5EF4-FFF2-40B4-BE49-F238E27FC236}">
                <a16:creationId xmlns:a16="http://schemas.microsoft.com/office/drawing/2014/main" id="{5A715819-026C-BF83-EF5E-715BA57BFB41}"/>
              </a:ext>
            </a:extLst>
          </p:cNvPr>
          <p:cNvPicPr>
            <a:picLocks noChangeAspect="1"/>
          </p:cNvPicPr>
          <p:nvPr/>
        </p:nvPicPr>
        <p:blipFill>
          <a:blip r:embed="rId9"/>
          <a:stretch>
            <a:fillRect/>
          </a:stretch>
        </p:blipFill>
        <p:spPr>
          <a:xfrm>
            <a:off x="218458" y="605008"/>
            <a:ext cx="7772400" cy="3723694"/>
          </a:xfrm>
          <a:prstGeom prst="rect">
            <a:avLst/>
          </a:prstGeom>
        </p:spPr>
      </p:pic>
    </p:spTree>
    <p:extLst>
      <p:ext uri="{BB962C8B-B14F-4D97-AF65-F5344CB8AC3E}">
        <p14:creationId xmlns:p14="http://schemas.microsoft.com/office/powerpoint/2010/main" val="198338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
        <p:nvSpPr>
          <p:cNvPr id="3" name="Rectangle 2">
            <a:extLst>
              <a:ext uri="{FF2B5EF4-FFF2-40B4-BE49-F238E27FC236}">
                <a16:creationId xmlns:a16="http://schemas.microsoft.com/office/drawing/2014/main" id="{2786252B-AF7D-4007-7C4F-016F2E534FDA}"/>
              </a:ext>
            </a:extLst>
          </p:cNvPr>
          <p:cNvSpPr/>
          <p:nvPr/>
        </p:nvSpPr>
        <p:spPr>
          <a:xfrm>
            <a:off x="-111579" y="0"/>
            <a:ext cx="9298333" cy="6923625"/>
          </a:xfrm>
          <a:prstGeom prst="rect">
            <a:avLst/>
          </a:prstGeom>
          <a:solidFill>
            <a:schemeClr val="bg1">
              <a:lumMod val="50000"/>
              <a:alpha val="84000"/>
            </a:schemeClr>
          </a:solidFill>
          <a:ln w="26424">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D46BB16C-B36B-87DD-0686-A97CCCCA7FF7}"/>
              </a:ext>
            </a:extLst>
          </p:cNvPr>
          <p:cNvSpPr/>
          <p:nvPr/>
        </p:nvSpPr>
        <p:spPr>
          <a:xfrm>
            <a:off x="1851987" y="4560935"/>
            <a:ext cx="1873625" cy="2304589"/>
          </a:xfrm>
          <a:prstGeom prst="rect">
            <a:avLst/>
          </a:prstGeom>
          <a:solidFill>
            <a:schemeClr val="bg1"/>
          </a:solidFill>
          <a:effectLst>
            <a:glow rad="2286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Group 79">
            <a:extLst>
              <a:ext uri="{FF2B5EF4-FFF2-40B4-BE49-F238E27FC236}">
                <a16:creationId xmlns:a16="http://schemas.microsoft.com/office/drawing/2014/main" id="{BA1B8622-3BC9-CB05-F7D3-CEE0AC31FA97}"/>
              </a:ext>
            </a:extLst>
          </p:cNvPr>
          <p:cNvGrpSpPr/>
          <p:nvPr/>
        </p:nvGrpSpPr>
        <p:grpSpPr>
          <a:xfrm>
            <a:off x="1778498" y="4015622"/>
            <a:ext cx="2028153" cy="2747048"/>
            <a:chOff x="1771078" y="4025648"/>
            <a:chExt cx="2028153" cy="2747048"/>
          </a:xfrm>
        </p:grpSpPr>
        <p:sp>
          <p:nvSpPr>
            <p:cNvPr id="81" name="TextBox 80">
              <a:extLst>
                <a:ext uri="{FF2B5EF4-FFF2-40B4-BE49-F238E27FC236}">
                  <a16:creationId xmlns:a16="http://schemas.microsoft.com/office/drawing/2014/main" id="{7ED4571D-E01B-75FA-9DC5-CB7E8B6A4891}"/>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83" name="Group 82">
              <a:extLst>
                <a:ext uri="{FF2B5EF4-FFF2-40B4-BE49-F238E27FC236}">
                  <a16:creationId xmlns:a16="http://schemas.microsoft.com/office/drawing/2014/main" id="{4AF5B24E-FC40-FE08-0A71-B3D33167E1A8}"/>
                </a:ext>
              </a:extLst>
            </p:cNvPr>
            <p:cNvGrpSpPr/>
            <p:nvPr/>
          </p:nvGrpSpPr>
          <p:grpSpPr>
            <a:xfrm>
              <a:off x="2262072" y="4025648"/>
              <a:ext cx="1097143" cy="2141942"/>
              <a:chOff x="3580775" y="3738935"/>
              <a:chExt cx="1097143" cy="2141942"/>
            </a:xfrm>
          </p:grpSpPr>
          <p:grpSp>
            <p:nvGrpSpPr>
              <p:cNvPr id="84" name="Group 83">
                <a:extLst>
                  <a:ext uri="{FF2B5EF4-FFF2-40B4-BE49-F238E27FC236}">
                    <a16:creationId xmlns:a16="http://schemas.microsoft.com/office/drawing/2014/main" id="{FF4E1D7D-3CCA-7FFC-B5CB-6F0A579DD3CB}"/>
                  </a:ext>
                </a:extLst>
              </p:cNvPr>
              <p:cNvGrpSpPr/>
              <p:nvPr/>
            </p:nvGrpSpPr>
            <p:grpSpPr>
              <a:xfrm>
                <a:off x="3580775" y="4815197"/>
                <a:ext cx="1097143" cy="1065680"/>
                <a:chOff x="4839804" y="1098079"/>
                <a:chExt cx="1097143" cy="1065680"/>
              </a:xfrm>
            </p:grpSpPr>
            <p:cxnSp>
              <p:nvCxnSpPr>
                <p:cNvPr id="93" name="Straight Connector 92">
                  <a:extLst>
                    <a:ext uri="{FF2B5EF4-FFF2-40B4-BE49-F238E27FC236}">
                      <a16:creationId xmlns:a16="http://schemas.microsoft.com/office/drawing/2014/main" id="{436FE98D-52D2-5ACB-E7DB-A5AE48233E06}"/>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8EED0AE3-48E8-89A2-9A6A-1C4556F2784C}"/>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85" name="Oval 84">
                <a:extLst>
                  <a:ext uri="{FF2B5EF4-FFF2-40B4-BE49-F238E27FC236}">
                    <a16:creationId xmlns:a16="http://schemas.microsoft.com/office/drawing/2014/main" id="{7AB77054-70D5-74FE-2EAD-B61CD230FB52}"/>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6" name="Oval 85">
                <a:extLst>
                  <a:ext uri="{FF2B5EF4-FFF2-40B4-BE49-F238E27FC236}">
                    <a16:creationId xmlns:a16="http://schemas.microsoft.com/office/drawing/2014/main" id="{F4A2FB94-A5BB-C2BF-6AD8-C02335743A1A}"/>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7" name="Oval 86">
                <a:extLst>
                  <a:ext uri="{FF2B5EF4-FFF2-40B4-BE49-F238E27FC236}">
                    <a16:creationId xmlns:a16="http://schemas.microsoft.com/office/drawing/2014/main" id="{09A9BF25-F381-D3D3-D740-A7A10063A383}"/>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8" name="Oval 87">
                <a:extLst>
                  <a:ext uri="{FF2B5EF4-FFF2-40B4-BE49-F238E27FC236}">
                    <a16:creationId xmlns:a16="http://schemas.microsoft.com/office/drawing/2014/main" id="{D65C7B43-8D0C-1C61-134D-10184EA998AF}"/>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9" name="Oval 88">
                <a:extLst>
                  <a:ext uri="{FF2B5EF4-FFF2-40B4-BE49-F238E27FC236}">
                    <a16:creationId xmlns:a16="http://schemas.microsoft.com/office/drawing/2014/main" id="{5B8F12E1-7DBC-8E9F-F491-65D8A9230FD8}"/>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0" name="Oval 89">
                <a:extLst>
                  <a:ext uri="{FF2B5EF4-FFF2-40B4-BE49-F238E27FC236}">
                    <a16:creationId xmlns:a16="http://schemas.microsoft.com/office/drawing/2014/main" id="{45722000-3E24-1FE6-ACFB-00308806CF79}"/>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1" name="Oval 90">
                <a:extLst>
                  <a:ext uri="{FF2B5EF4-FFF2-40B4-BE49-F238E27FC236}">
                    <a16:creationId xmlns:a16="http://schemas.microsoft.com/office/drawing/2014/main" id="{7CB0AFF0-3F57-0E40-43C8-A190B80014A7}"/>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2" name="Arc 91">
                <a:extLst>
                  <a:ext uri="{FF2B5EF4-FFF2-40B4-BE49-F238E27FC236}">
                    <a16:creationId xmlns:a16="http://schemas.microsoft.com/office/drawing/2014/main" id="{E76909AF-A7AF-3C90-E4D0-B30512B5FAD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
        <p:nvSpPr>
          <p:cNvPr id="95" name="Rectangle 94">
            <a:extLst>
              <a:ext uri="{FF2B5EF4-FFF2-40B4-BE49-F238E27FC236}">
                <a16:creationId xmlns:a16="http://schemas.microsoft.com/office/drawing/2014/main" id="{9BAC413F-4CAD-954C-C553-A786FC723BFA}"/>
              </a:ext>
            </a:extLst>
          </p:cNvPr>
          <p:cNvSpPr/>
          <p:nvPr/>
        </p:nvSpPr>
        <p:spPr>
          <a:xfrm>
            <a:off x="72882" y="61924"/>
            <a:ext cx="7822300" cy="4350396"/>
          </a:xfrm>
          <a:prstGeom prst="rect">
            <a:avLst/>
          </a:prstGeom>
          <a:ln w="57150"/>
          <a:effectLst>
            <a:glow rad="228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t"/>
          <a:lstStyle/>
          <a:p>
            <a:endParaRPr lang="en-US" sz="2400" b="1" dirty="0">
              <a:solidFill>
                <a:srgbClr val="FF0000"/>
              </a:solidFill>
            </a:endParaRPr>
          </a:p>
        </p:txBody>
      </p:sp>
      <p:sp>
        <p:nvSpPr>
          <p:cNvPr id="97" name="TextBox 96">
            <a:extLst>
              <a:ext uri="{FF2B5EF4-FFF2-40B4-BE49-F238E27FC236}">
                <a16:creationId xmlns:a16="http://schemas.microsoft.com/office/drawing/2014/main" id="{55090ED9-AFE6-985E-03CD-F64600CACA71}"/>
              </a:ext>
            </a:extLst>
          </p:cNvPr>
          <p:cNvSpPr txBox="1"/>
          <p:nvPr/>
        </p:nvSpPr>
        <p:spPr>
          <a:xfrm>
            <a:off x="267113" y="3498389"/>
            <a:ext cx="6910061" cy="830997"/>
          </a:xfrm>
          <a:prstGeom prst="rect">
            <a:avLst/>
          </a:prstGeom>
          <a:noFill/>
        </p:spPr>
        <p:txBody>
          <a:bodyPr wrap="square" rtlCol="0">
            <a:spAutoFit/>
          </a:bodyPr>
          <a:lstStyle/>
          <a:p>
            <a:r>
              <a:rPr lang="en-US" sz="2400" dirty="0"/>
              <a:t>Here, we have updated model parameters to better match the most recent observations.</a:t>
            </a:r>
          </a:p>
        </p:txBody>
      </p:sp>
      <p:pic>
        <p:nvPicPr>
          <p:cNvPr id="4" name="Picture 3">
            <a:extLst>
              <a:ext uri="{FF2B5EF4-FFF2-40B4-BE49-F238E27FC236}">
                <a16:creationId xmlns:a16="http://schemas.microsoft.com/office/drawing/2014/main" id="{D84F1C47-6315-1E6C-54C6-C2D3E386C017}"/>
              </a:ext>
            </a:extLst>
          </p:cNvPr>
          <p:cNvPicPr>
            <a:picLocks noChangeAspect="1"/>
          </p:cNvPicPr>
          <p:nvPr/>
        </p:nvPicPr>
        <p:blipFill>
          <a:blip r:embed="rId9"/>
          <a:stretch>
            <a:fillRect/>
          </a:stretch>
        </p:blipFill>
        <p:spPr>
          <a:xfrm>
            <a:off x="349538" y="167786"/>
            <a:ext cx="7268987" cy="3428281"/>
          </a:xfrm>
          <a:prstGeom prst="rect">
            <a:avLst/>
          </a:prstGeom>
        </p:spPr>
      </p:pic>
    </p:spTree>
    <p:extLst>
      <p:ext uri="{BB962C8B-B14F-4D97-AF65-F5344CB8AC3E}">
        <p14:creationId xmlns:p14="http://schemas.microsoft.com/office/powerpoint/2010/main" val="1835841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9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0DF95-D941-4887-9CE8-994AA5C17185}"/>
              </a:ext>
            </a:extLst>
          </p:cNvPr>
          <p:cNvSpPr>
            <a:spLocks noGrp="1"/>
          </p:cNvSpPr>
          <p:nvPr>
            <p:ph type="title"/>
          </p:nvPr>
        </p:nvSpPr>
        <p:spPr/>
        <p:txBody>
          <a:bodyPr/>
          <a:lstStyle/>
          <a:p>
            <a:r>
              <a:rPr lang="en-IE" dirty="0"/>
              <a:t>Today…</a:t>
            </a:r>
          </a:p>
        </p:txBody>
      </p:sp>
      <p:pic>
        <p:nvPicPr>
          <p:cNvPr id="4" name="Picture 2">
            <a:extLst>
              <a:ext uri="{FF2B5EF4-FFF2-40B4-BE49-F238E27FC236}">
                <a16:creationId xmlns:a16="http://schemas.microsoft.com/office/drawing/2014/main" id="{42473181-5F06-5DCE-2896-DA14BE7D3F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5158" y="4205875"/>
            <a:ext cx="3151746" cy="2363810"/>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89EA5C87-6FC8-0B94-6F0C-374FF3676821}"/>
              </a:ext>
            </a:extLst>
          </p:cNvPr>
          <p:cNvSpPr txBox="1"/>
          <p:nvPr/>
        </p:nvSpPr>
        <p:spPr>
          <a:xfrm>
            <a:off x="5113638" y="6569685"/>
            <a:ext cx="3813266" cy="246221"/>
          </a:xfrm>
          <a:prstGeom prst="rect">
            <a:avLst/>
          </a:prstGeom>
          <a:noFill/>
        </p:spPr>
        <p:txBody>
          <a:bodyPr wrap="square" rtlCol="0">
            <a:spAutoFit/>
          </a:bodyPr>
          <a:lstStyle/>
          <a:p>
            <a:pPr algn="r"/>
            <a:r>
              <a:rPr lang="en-US" sz="1000" dirty="0"/>
              <a:t>Image: Wikimedia commons</a:t>
            </a:r>
          </a:p>
        </p:txBody>
      </p:sp>
      <p:sp>
        <p:nvSpPr>
          <p:cNvPr id="26" name="Content Placeholder 2">
            <a:extLst>
              <a:ext uri="{FF2B5EF4-FFF2-40B4-BE49-F238E27FC236}">
                <a16:creationId xmlns:a16="http://schemas.microsoft.com/office/drawing/2014/main" id="{A11528A9-AF39-7DD1-8F11-848EFC8095B3}"/>
              </a:ext>
            </a:extLst>
          </p:cNvPr>
          <p:cNvSpPr txBox="1">
            <a:spLocks/>
          </p:cNvSpPr>
          <p:nvPr/>
        </p:nvSpPr>
        <p:spPr>
          <a:xfrm>
            <a:off x="457200" y="4053427"/>
            <a:ext cx="5317958" cy="2762479"/>
          </a:xfrm>
          <a:prstGeom prst="rect">
            <a:avLst/>
          </a:prstGeom>
        </p:spPr>
        <p:txBody>
          <a:bodyPr vert="horz" lIns="91440" tIns="45720" rIns="91440" bIns="45720" rtlCol="0">
            <a:normAutofit fontScale="85000" lnSpcReduction="20000"/>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spcAft>
                <a:spcPts val="800"/>
              </a:spcAft>
              <a:buNone/>
            </a:pPr>
            <a:r>
              <a:rPr lang="en-US" dirty="0"/>
              <a:t>What are the drivers of primary productivity in a lake?</a:t>
            </a:r>
          </a:p>
          <a:p>
            <a:pPr>
              <a:spcAft>
                <a:spcPts val="800"/>
              </a:spcAft>
              <a:buFont typeface="Wingdings" panose="05000000000000000000" pitchFamily="2" charset="2"/>
              <a:buChar char="§"/>
            </a:pPr>
            <a:r>
              <a:rPr lang="en-US" dirty="0"/>
              <a:t>Light</a:t>
            </a:r>
          </a:p>
          <a:p>
            <a:pPr>
              <a:spcAft>
                <a:spcPts val="800"/>
              </a:spcAft>
              <a:buFont typeface="Wingdings" panose="05000000000000000000" pitchFamily="2" charset="2"/>
              <a:buChar char="§"/>
            </a:pPr>
            <a:r>
              <a:rPr lang="en-US" dirty="0"/>
              <a:t>Water temperature</a:t>
            </a:r>
          </a:p>
          <a:p>
            <a:pPr>
              <a:spcAft>
                <a:spcPts val="800"/>
              </a:spcAft>
              <a:buFont typeface="Wingdings" panose="05000000000000000000" pitchFamily="2" charset="2"/>
              <a:buChar char="§"/>
            </a:pPr>
            <a:r>
              <a:rPr lang="en-US" dirty="0"/>
              <a:t>Available nutrients</a:t>
            </a:r>
          </a:p>
          <a:p>
            <a:pPr>
              <a:spcAft>
                <a:spcPts val="800"/>
              </a:spcAft>
              <a:buFont typeface="Wingdings" panose="05000000000000000000" pitchFamily="2" charset="2"/>
              <a:buChar char="§"/>
            </a:pPr>
            <a:r>
              <a:rPr lang="en-US" dirty="0"/>
              <a:t>Phytoplankton</a:t>
            </a:r>
          </a:p>
          <a:p>
            <a:pPr>
              <a:spcAft>
                <a:spcPts val="800"/>
              </a:spcAft>
              <a:buFont typeface="Wingdings" panose="05000000000000000000" pitchFamily="2" charset="2"/>
              <a:buChar char="§"/>
            </a:pPr>
            <a:r>
              <a:rPr lang="en-US" dirty="0"/>
              <a:t>Zooplankton</a:t>
            </a:r>
          </a:p>
          <a:p>
            <a:pPr>
              <a:buFont typeface="Wingdings" panose="05000000000000000000" pitchFamily="2" charset="2"/>
              <a:buChar char="§"/>
            </a:pPr>
            <a:endParaRPr lang="en-US" dirty="0"/>
          </a:p>
          <a:p>
            <a:pPr>
              <a:buFont typeface="Wingdings" panose="05000000000000000000" pitchFamily="2" charset="2"/>
              <a:buChar char="§"/>
            </a:pPr>
            <a:endParaRPr lang="en-US" dirty="0"/>
          </a:p>
          <a:p>
            <a:pPr>
              <a:buFont typeface="Wingdings" panose="05000000000000000000" pitchFamily="2" charset="2"/>
              <a:buChar char="§"/>
            </a:pPr>
            <a:endParaRPr lang="en-US" dirty="0"/>
          </a:p>
        </p:txBody>
      </p:sp>
      <p:sp>
        <p:nvSpPr>
          <p:cNvPr id="6" name="Content Placeholder 2">
            <a:extLst>
              <a:ext uri="{FF2B5EF4-FFF2-40B4-BE49-F238E27FC236}">
                <a16:creationId xmlns:a16="http://schemas.microsoft.com/office/drawing/2014/main" id="{C0B1F8A9-932D-6DBC-8C84-F2D2F4AE5246}"/>
              </a:ext>
            </a:extLst>
          </p:cNvPr>
          <p:cNvSpPr txBox="1">
            <a:spLocks/>
          </p:cNvSpPr>
          <p:nvPr/>
        </p:nvSpPr>
        <p:spPr>
          <a:xfrm>
            <a:off x="457199" y="1174698"/>
            <a:ext cx="8285333"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endParaRPr lang="en-IE" dirty="0"/>
          </a:p>
          <a:p>
            <a:pPr marL="0" indent="0">
              <a:buFont typeface="Arial" pitchFamily="34" charset="0"/>
              <a:buNone/>
            </a:pPr>
            <a:r>
              <a:rPr lang="en-IE" dirty="0"/>
              <a:t>We are going to generate forecasts of </a:t>
            </a:r>
            <a:r>
              <a:rPr lang="en-IE" b="1" dirty="0">
                <a:solidFill>
                  <a:schemeClr val="accent5"/>
                </a:solidFill>
              </a:rPr>
              <a:t>primary productivity </a:t>
            </a:r>
            <a:r>
              <a:rPr lang="en-IE" dirty="0"/>
              <a:t>in lakes using an </a:t>
            </a:r>
            <a:r>
              <a:rPr lang="en-IE" b="1" dirty="0"/>
              <a:t>ecological model</a:t>
            </a:r>
            <a:r>
              <a:rPr lang="en-IE" dirty="0"/>
              <a:t> calibrated to real data from the </a:t>
            </a:r>
            <a:r>
              <a:rPr lang="en-IE" b="1" dirty="0"/>
              <a:t>National Ecological Observatory Network</a:t>
            </a:r>
            <a:r>
              <a:rPr lang="en-IE" dirty="0"/>
              <a:t>. </a:t>
            </a:r>
          </a:p>
          <a:p>
            <a:pPr marL="0" indent="0">
              <a:buNone/>
            </a:pPr>
            <a:br>
              <a:rPr lang="en-IE" dirty="0"/>
            </a:br>
            <a:r>
              <a:rPr lang="en-IE" b="1" dirty="0">
                <a:solidFill>
                  <a:schemeClr val="accent5"/>
                </a:solidFill>
              </a:rPr>
              <a:t>Primary productivity </a:t>
            </a:r>
            <a:r>
              <a:rPr lang="en-IE" dirty="0">
                <a:solidFill>
                  <a:schemeClr val="accent5"/>
                </a:solidFill>
              </a:rPr>
              <a:t>is the rate at which energy is converted into biomass by producers</a:t>
            </a:r>
            <a:endParaRPr lang="en-US" sz="2400" b="1" dirty="0">
              <a:solidFill>
                <a:schemeClr val="accent5"/>
              </a:solidFill>
            </a:endParaRPr>
          </a:p>
          <a:p>
            <a:pPr marL="0" indent="0">
              <a:buFont typeface="Arial" pitchFamily="34" charset="0"/>
              <a:buNone/>
            </a:pPr>
            <a:endParaRPr lang="en-IE" dirty="0"/>
          </a:p>
        </p:txBody>
      </p:sp>
    </p:spTree>
    <p:extLst>
      <p:ext uri="{BB962C8B-B14F-4D97-AF65-F5344CB8AC3E}">
        <p14:creationId xmlns:p14="http://schemas.microsoft.com/office/powerpoint/2010/main" val="1731107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26">
                                            <p:txEl>
                                              <p:pRg st="1" end="1"/>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26">
                                            <p:txEl>
                                              <p:pRg st="2" end="2"/>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26">
                                            <p:txEl>
                                              <p:pRg st="3" end="3"/>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26">
                                            <p:txEl>
                                              <p:pRg st="4" end="4"/>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2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uiExpand="1" build="p" advAuto="50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0DF95-D941-4887-9CE8-994AA5C17185}"/>
              </a:ext>
            </a:extLst>
          </p:cNvPr>
          <p:cNvSpPr>
            <a:spLocks noGrp="1"/>
          </p:cNvSpPr>
          <p:nvPr>
            <p:ph type="title"/>
          </p:nvPr>
        </p:nvSpPr>
        <p:spPr/>
        <p:txBody>
          <a:bodyPr/>
          <a:lstStyle/>
          <a:p>
            <a:r>
              <a:rPr lang="en-IE" dirty="0"/>
              <a:t>Today…</a:t>
            </a:r>
          </a:p>
        </p:txBody>
      </p:sp>
      <p:sp>
        <p:nvSpPr>
          <p:cNvPr id="24" name="TextBox 23">
            <a:extLst>
              <a:ext uri="{FF2B5EF4-FFF2-40B4-BE49-F238E27FC236}">
                <a16:creationId xmlns:a16="http://schemas.microsoft.com/office/drawing/2014/main" id="{89EA5C87-6FC8-0B94-6F0C-374FF3676821}"/>
              </a:ext>
            </a:extLst>
          </p:cNvPr>
          <p:cNvSpPr txBox="1"/>
          <p:nvPr/>
        </p:nvSpPr>
        <p:spPr>
          <a:xfrm>
            <a:off x="5113638" y="6569685"/>
            <a:ext cx="3813266" cy="246221"/>
          </a:xfrm>
          <a:prstGeom prst="rect">
            <a:avLst/>
          </a:prstGeom>
          <a:noFill/>
        </p:spPr>
        <p:txBody>
          <a:bodyPr wrap="square" rtlCol="0">
            <a:spAutoFit/>
          </a:bodyPr>
          <a:lstStyle/>
          <a:p>
            <a:pPr algn="r"/>
            <a:r>
              <a:rPr lang="en-US" sz="1000" dirty="0"/>
              <a:t>Image: Wikimedia commons</a:t>
            </a:r>
          </a:p>
        </p:txBody>
      </p:sp>
      <p:sp>
        <p:nvSpPr>
          <p:cNvPr id="6" name="Content Placeholder 2">
            <a:extLst>
              <a:ext uri="{FF2B5EF4-FFF2-40B4-BE49-F238E27FC236}">
                <a16:creationId xmlns:a16="http://schemas.microsoft.com/office/drawing/2014/main" id="{C0B1F8A9-932D-6DBC-8C84-F2D2F4AE5246}"/>
              </a:ext>
            </a:extLst>
          </p:cNvPr>
          <p:cNvSpPr txBox="1">
            <a:spLocks/>
          </p:cNvSpPr>
          <p:nvPr/>
        </p:nvSpPr>
        <p:spPr>
          <a:xfrm>
            <a:off x="457199" y="1174698"/>
            <a:ext cx="8285333"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endParaRPr lang="en-IE" dirty="0"/>
          </a:p>
          <a:p>
            <a:pPr marL="0" indent="0">
              <a:buFont typeface="Arial" pitchFamily="34" charset="0"/>
              <a:buNone/>
            </a:pPr>
            <a:r>
              <a:rPr lang="en-IE" dirty="0"/>
              <a:t>We are going to generate forecasts of </a:t>
            </a:r>
            <a:r>
              <a:rPr lang="en-IE" b="1" dirty="0">
                <a:solidFill>
                  <a:schemeClr val="accent5"/>
                </a:solidFill>
              </a:rPr>
              <a:t>primary productivity </a:t>
            </a:r>
            <a:r>
              <a:rPr lang="en-IE" b="1" dirty="0">
                <a:solidFill>
                  <a:srgbClr val="3D8853"/>
                </a:solidFill>
              </a:rPr>
              <a:t>in lakes</a:t>
            </a:r>
            <a:r>
              <a:rPr lang="en-IE" dirty="0"/>
              <a:t> using an </a:t>
            </a:r>
            <a:r>
              <a:rPr lang="en-IE" b="1" dirty="0"/>
              <a:t>ecological model</a:t>
            </a:r>
            <a:r>
              <a:rPr lang="en-IE" dirty="0"/>
              <a:t> calibrated to real data from the </a:t>
            </a:r>
            <a:r>
              <a:rPr lang="en-IE" b="1" dirty="0"/>
              <a:t>National Ecological Observatory Network</a:t>
            </a:r>
            <a:r>
              <a:rPr lang="en-IE" dirty="0"/>
              <a:t>. </a:t>
            </a:r>
          </a:p>
          <a:p>
            <a:pPr marL="0" indent="0">
              <a:buNone/>
            </a:pPr>
            <a:br>
              <a:rPr lang="en-IE" dirty="0"/>
            </a:br>
            <a:r>
              <a:rPr lang="en-IE" dirty="0"/>
              <a:t>Why forecast </a:t>
            </a:r>
            <a:r>
              <a:rPr lang="en-IE" b="1" dirty="0">
                <a:solidFill>
                  <a:schemeClr val="accent5"/>
                </a:solidFill>
              </a:rPr>
              <a:t>primary productivity in lakes?</a:t>
            </a:r>
          </a:p>
          <a:p>
            <a:pPr marL="0" indent="0">
              <a:buNone/>
            </a:pPr>
            <a:endParaRPr lang="en-IE" sz="2400" b="1" dirty="0">
              <a:solidFill>
                <a:schemeClr val="accent5"/>
              </a:solidFill>
            </a:endParaRPr>
          </a:p>
          <a:p>
            <a:pPr marL="0" indent="0">
              <a:buFont typeface="Arial" pitchFamily="34" charset="0"/>
              <a:buNone/>
            </a:pPr>
            <a:endParaRPr lang="en-IE" dirty="0"/>
          </a:p>
        </p:txBody>
      </p:sp>
      <p:sp>
        <p:nvSpPr>
          <p:cNvPr id="3" name="Content Placeholder 2">
            <a:extLst>
              <a:ext uri="{FF2B5EF4-FFF2-40B4-BE49-F238E27FC236}">
                <a16:creationId xmlns:a16="http://schemas.microsoft.com/office/drawing/2014/main" id="{D567650E-1C2E-8A21-58B7-B3823028552B}"/>
              </a:ext>
            </a:extLst>
          </p:cNvPr>
          <p:cNvSpPr txBox="1">
            <a:spLocks/>
          </p:cNvSpPr>
          <p:nvPr/>
        </p:nvSpPr>
        <p:spPr>
          <a:xfrm>
            <a:off x="457198" y="3930316"/>
            <a:ext cx="5317958" cy="2762479"/>
          </a:xfrm>
          <a:prstGeom prst="rect">
            <a:avLst/>
          </a:prstGeom>
        </p:spPr>
        <p:txBody>
          <a:bodyPr vert="horz" lIns="91440" tIns="45720" rIns="91440" bIns="45720" rtlCol="0">
            <a:normAutofit fontScale="92500"/>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None/>
            </a:pPr>
            <a:r>
              <a:rPr lang="en-IE" dirty="0"/>
              <a:t>Excess primary productivity can lead to harmful algal blooms, which compromise water quality through:</a:t>
            </a:r>
          </a:p>
          <a:p>
            <a:r>
              <a:rPr lang="en-IE" dirty="0"/>
              <a:t>Production of toxins, </a:t>
            </a:r>
          </a:p>
          <a:p>
            <a:r>
              <a:rPr lang="en-IE" dirty="0"/>
              <a:t>Production of taste and </a:t>
            </a:r>
            <a:r>
              <a:rPr lang="en-IE" dirty="0" err="1"/>
              <a:t>odor</a:t>
            </a:r>
            <a:r>
              <a:rPr lang="en-IE" dirty="0"/>
              <a:t> compounds, </a:t>
            </a:r>
          </a:p>
          <a:p>
            <a:r>
              <a:rPr lang="en-US" dirty="0"/>
              <a:t>Creation of anoxic zones, leading to fish kills</a:t>
            </a:r>
          </a:p>
          <a:p>
            <a:pPr>
              <a:buFont typeface="Wingdings" panose="05000000000000000000" pitchFamily="2" charset="2"/>
              <a:buChar char="§"/>
            </a:pPr>
            <a:endParaRPr lang="en-US" dirty="0"/>
          </a:p>
          <a:p>
            <a:pPr>
              <a:buFont typeface="Wingdings" panose="05000000000000000000" pitchFamily="2" charset="2"/>
              <a:buChar char="§"/>
            </a:pPr>
            <a:endParaRPr lang="en-US" dirty="0"/>
          </a:p>
        </p:txBody>
      </p:sp>
      <p:pic>
        <p:nvPicPr>
          <p:cNvPr id="1026" name="Picture 2" descr="Harmful algal bloom - Wikipedia">
            <a:extLst>
              <a:ext uri="{FF2B5EF4-FFF2-40B4-BE49-F238E27FC236}">
                <a16:creationId xmlns:a16="http://schemas.microsoft.com/office/drawing/2014/main" id="{DEA207F1-E16C-B6A8-F11E-3588AAF68B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3045" y="4155108"/>
            <a:ext cx="3083859" cy="23128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81363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0DF95-D941-4887-9CE8-994AA5C17185}"/>
              </a:ext>
            </a:extLst>
          </p:cNvPr>
          <p:cNvSpPr>
            <a:spLocks noGrp="1"/>
          </p:cNvSpPr>
          <p:nvPr>
            <p:ph type="title"/>
          </p:nvPr>
        </p:nvSpPr>
        <p:spPr/>
        <p:txBody>
          <a:bodyPr/>
          <a:lstStyle/>
          <a:p>
            <a:r>
              <a:rPr lang="en-IE" dirty="0"/>
              <a:t>Today…</a:t>
            </a:r>
          </a:p>
        </p:txBody>
      </p:sp>
      <p:sp>
        <p:nvSpPr>
          <p:cNvPr id="3" name="Content Placeholder 2">
            <a:extLst>
              <a:ext uri="{FF2B5EF4-FFF2-40B4-BE49-F238E27FC236}">
                <a16:creationId xmlns:a16="http://schemas.microsoft.com/office/drawing/2014/main" id="{C6BE9135-5FCC-4739-BF47-DD3183376145}"/>
              </a:ext>
            </a:extLst>
          </p:cNvPr>
          <p:cNvSpPr>
            <a:spLocks noGrp="1"/>
          </p:cNvSpPr>
          <p:nvPr>
            <p:ph idx="1"/>
          </p:nvPr>
        </p:nvSpPr>
        <p:spPr>
          <a:xfrm>
            <a:off x="457199" y="1174698"/>
            <a:ext cx="8285333" cy="4876800"/>
          </a:xfrm>
        </p:spPr>
        <p:txBody>
          <a:bodyPr/>
          <a:lstStyle/>
          <a:p>
            <a:pPr marL="0" indent="0">
              <a:buNone/>
            </a:pPr>
            <a:endParaRPr lang="en-IE" dirty="0"/>
          </a:p>
          <a:p>
            <a:pPr marL="0" indent="0">
              <a:buNone/>
            </a:pPr>
            <a:r>
              <a:rPr lang="en-IE" dirty="0"/>
              <a:t>We are going to generate forecasts of </a:t>
            </a:r>
            <a:r>
              <a:rPr lang="en-IE" b="1" dirty="0"/>
              <a:t>primary productivity </a:t>
            </a:r>
            <a:r>
              <a:rPr lang="en-IE" dirty="0"/>
              <a:t>in lakes</a:t>
            </a:r>
            <a:r>
              <a:rPr lang="en-IE" b="1" dirty="0"/>
              <a:t> </a:t>
            </a:r>
            <a:r>
              <a:rPr lang="en-IE" dirty="0"/>
              <a:t>using an </a:t>
            </a:r>
            <a:r>
              <a:rPr lang="en-IE" b="1" dirty="0">
                <a:solidFill>
                  <a:schemeClr val="accent5"/>
                </a:solidFill>
              </a:rPr>
              <a:t>ecological model</a:t>
            </a:r>
            <a:r>
              <a:rPr lang="en-IE" dirty="0">
                <a:solidFill>
                  <a:schemeClr val="accent5"/>
                </a:solidFill>
              </a:rPr>
              <a:t> </a:t>
            </a:r>
            <a:r>
              <a:rPr lang="en-IE" dirty="0"/>
              <a:t>calibrated to real data from the </a:t>
            </a:r>
            <a:r>
              <a:rPr lang="en-IE" b="1" dirty="0"/>
              <a:t>National Ecological Observatory Network</a:t>
            </a:r>
            <a:r>
              <a:rPr lang="en-IE" dirty="0"/>
              <a:t>. </a:t>
            </a:r>
          </a:p>
          <a:p>
            <a:pPr marL="0" indent="0">
              <a:buNone/>
            </a:pPr>
            <a:br>
              <a:rPr lang="en-IE" dirty="0"/>
            </a:br>
            <a:r>
              <a:rPr lang="en-US" dirty="0">
                <a:solidFill>
                  <a:schemeClr val="accent5"/>
                </a:solidFill>
              </a:rPr>
              <a:t>An </a:t>
            </a:r>
            <a:r>
              <a:rPr lang="en-US" b="1" dirty="0">
                <a:solidFill>
                  <a:schemeClr val="accent5"/>
                </a:solidFill>
              </a:rPr>
              <a:t>ecological model </a:t>
            </a:r>
            <a:r>
              <a:rPr lang="en-US" dirty="0">
                <a:solidFill>
                  <a:schemeClr val="accent5"/>
                </a:solidFill>
              </a:rPr>
              <a:t>is a simplified representation of nature, with the goal of understanding and predicting environmental dynamics</a:t>
            </a:r>
            <a:endParaRPr lang="en-IE" dirty="0">
              <a:solidFill>
                <a:schemeClr val="accent5"/>
              </a:solidFill>
            </a:endParaRPr>
          </a:p>
          <a:p>
            <a:pPr marL="0" indent="0">
              <a:buNone/>
            </a:pPr>
            <a:endParaRPr lang="en-IE" dirty="0"/>
          </a:p>
        </p:txBody>
      </p:sp>
      <p:grpSp>
        <p:nvGrpSpPr>
          <p:cNvPr id="6" name="Group 5">
            <a:extLst>
              <a:ext uri="{FF2B5EF4-FFF2-40B4-BE49-F238E27FC236}">
                <a16:creationId xmlns:a16="http://schemas.microsoft.com/office/drawing/2014/main" id="{63B096B7-D808-481D-A6B7-925B40DEF0D3}"/>
              </a:ext>
            </a:extLst>
          </p:cNvPr>
          <p:cNvGrpSpPr>
            <a:grpSpLocks noChangeAspect="1"/>
          </p:cNvGrpSpPr>
          <p:nvPr/>
        </p:nvGrpSpPr>
        <p:grpSpPr>
          <a:xfrm>
            <a:off x="531704" y="4924964"/>
            <a:ext cx="4131878" cy="1718861"/>
            <a:chOff x="199866" y="4498109"/>
            <a:chExt cx="5291204" cy="2201141"/>
          </a:xfrm>
        </p:grpSpPr>
        <p:pic>
          <p:nvPicPr>
            <p:cNvPr id="1026" name="Picture 2" descr="tackle-fishing-2-original-cross-section | DAREN SMITH">
              <a:extLst>
                <a:ext uri="{FF2B5EF4-FFF2-40B4-BE49-F238E27FC236}">
                  <a16:creationId xmlns:a16="http://schemas.microsoft.com/office/drawing/2014/main" id="{D4CBDFE1-C551-4ACA-A60D-13183D06A1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866" y="4498109"/>
              <a:ext cx="5291204" cy="22011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Christmas Tree Line Drawing clipart - Phytoplankton, Drawing, Green,  transparent clip art">
              <a:extLst>
                <a:ext uri="{FF2B5EF4-FFF2-40B4-BE49-F238E27FC236}">
                  <a16:creationId xmlns:a16="http://schemas.microsoft.com/office/drawing/2014/main" id="{E5C95905-E102-4F82-AE13-1245C2905B3A}"/>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2881072">
              <a:off x="1036102" y="5198417"/>
              <a:ext cx="453480" cy="287706"/>
            </a:xfrm>
            <a:prstGeom prst="rect">
              <a:avLst/>
            </a:prstGeom>
            <a:solidFill>
              <a:srgbClr val="0099CC"/>
            </a:solidFill>
          </p:spPr>
        </p:pic>
        <p:pic>
          <p:nvPicPr>
            <p:cNvPr id="7" name="Picture 6" descr="Christmas Tree Line Drawing clipart - Phytoplankton, Drawing, Green,  transparent clip art">
              <a:extLst>
                <a:ext uri="{FF2B5EF4-FFF2-40B4-BE49-F238E27FC236}">
                  <a16:creationId xmlns:a16="http://schemas.microsoft.com/office/drawing/2014/main" id="{715E46C3-1D21-404C-8664-9A310906502C}"/>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5217117">
              <a:off x="738948" y="5485087"/>
              <a:ext cx="453480" cy="287706"/>
            </a:xfrm>
            <a:prstGeom prst="rect">
              <a:avLst/>
            </a:prstGeom>
            <a:noFill/>
          </p:spPr>
        </p:pic>
        <p:pic>
          <p:nvPicPr>
            <p:cNvPr id="8" name="Picture 7" descr="Christmas Tree Line Drawing clipart - Phytoplankton, Drawing, Green,  transparent clip art">
              <a:extLst>
                <a:ext uri="{FF2B5EF4-FFF2-40B4-BE49-F238E27FC236}">
                  <a16:creationId xmlns:a16="http://schemas.microsoft.com/office/drawing/2014/main" id="{67DAC54F-5304-4EF8-8693-40C8685D479C}"/>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2343" r="49606" b="60806"/>
            <a:stretch/>
          </p:blipFill>
          <p:spPr bwMode="auto">
            <a:xfrm rot="13836411">
              <a:off x="1574752" y="5689357"/>
              <a:ext cx="221632" cy="287706"/>
            </a:xfrm>
            <a:prstGeom prst="rect">
              <a:avLst/>
            </a:prstGeom>
            <a:noFill/>
          </p:spPr>
        </p:pic>
        <p:pic>
          <p:nvPicPr>
            <p:cNvPr id="9" name="Picture 8" descr="Christmas Tree Line Drawing clipart - Phytoplankton, Drawing, Green,  transparent clip art">
              <a:extLst>
                <a:ext uri="{FF2B5EF4-FFF2-40B4-BE49-F238E27FC236}">
                  <a16:creationId xmlns:a16="http://schemas.microsoft.com/office/drawing/2014/main" id="{FA6425A9-4996-4239-B25F-D93181823C03}"/>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a:off x="1059221" y="5863077"/>
              <a:ext cx="256705" cy="361883"/>
            </a:xfrm>
            <a:prstGeom prst="rect">
              <a:avLst/>
            </a:prstGeom>
            <a:noFill/>
          </p:spPr>
        </p:pic>
        <p:pic>
          <p:nvPicPr>
            <p:cNvPr id="10" name="Picture 9" descr="Christmas Tree Line Drawing clipart - Phytoplankton, Drawing, Green,  transparent clip art">
              <a:extLst>
                <a:ext uri="{FF2B5EF4-FFF2-40B4-BE49-F238E27FC236}">
                  <a16:creationId xmlns:a16="http://schemas.microsoft.com/office/drawing/2014/main" id="{06967288-30F0-4BCD-ADBA-875AE8D6C231}"/>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1423" r="49610" b="60806"/>
            <a:stretch/>
          </p:blipFill>
          <p:spPr bwMode="auto">
            <a:xfrm>
              <a:off x="873610" y="5364564"/>
              <a:ext cx="246853" cy="287706"/>
            </a:xfrm>
            <a:prstGeom prst="rect">
              <a:avLst/>
            </a:prstGeom>
            <a:noFill/>
          </p:spPr>
        </p:pic>
        <p:pic>
          <p:nvPicPr>
            <p:cNvPr id="11" name="Picture 10" descr="Christmas Tree Line Drawing clipart - Phytoplankton, Drawing, Green,  transparent clip art">
              <a:extLst>
                <a:ext uri="{FF2B5EF4-FFF2-40B4-BE49-F238E27FC236}">
                  <a16:creationId xmlns:a16="http://schemas.microsoft.com/office/drawing/2014/main" id="{279A5865-D135-4837-95B5-98239A46A0C6}"/>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5844974">
              <a:off x="1420517" y="5364564"/>
              <a:ext cx="256705" cy="361883"/>
            </a:xfrm>
            <a:prstGeom prst="rect">
              <a:avLst/>
            </a:prstGeom>
            <a:noFill/>
          </p:spPr>
        </p:pic>
        <p:pic>
          <p:nvPicPr>
            <p:cNvPr id="12" name="Picture 11" descr="Christmas Tree Line Drawing clipart - Phytoplankton, Drawing, Green,  transparent clip art">
              <a:extLst>
                <a:ext uri="{FF2B5EF4-FFF2-40B4-BE49-F238E27FC236}">
                  <a16:creationId xmlns:a16="http://schemas.microsoft.com/office/drawing/2014/main" id="{9437269E-1264-4C2D-86FB-A519FA8BA5C5}"/>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15326272">
              <a:off x="709895" y="5204347"/>
              <a:ext cx="256705" cy="361883"/>
            </a:xfrm>
            <a:prstGeom prst="rect">
              <a:avLst/>
            </a:prstGeom>
            <a:noFill/>
          </p:spPr>
        </p:pic>
        <p:pic>
          <p:nvPicPr>
            <p:cNvPr id="13" name="Picture 12" descr="Christmas Tree Line Drawing clipart - Phytoplankton, Drawing, Green,  transparent clip art">
              <a:extLst>
                <a:ext uri="{FF2B5EF4-FFF2-40B4-BE49-F238E27FC236}">
                  <a16:creationId xmlns:a16="http://schemas.microsoft.com/office/drawing/2014/main" id="{5DD4F9AC-645E-4E60-AEDA-649A651A44F3}"/>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5217117">
              <a:off x="2068369" y="5268502"/>
              <a:ext cx="453480" cy="287706"/>
            </a:xfrm>
            <a:prstGeom prst="rect">
              <a:avLst/>
            </a:prstGeom>
            <a:noFill/>
          </p:spPr>
        </p:pic>
        <p:pic>
          <p:nvPicPr>
            <p:cNvPr id="14" name="Picture 13" descr="Christmas Tree Line Drawing clipart - Phytoplankton, Drawing, Green,  transparent clip art">
              <a:extLst>
                <a:ext uri="{FF2B5EF4-FFF2-40B4-BE49-F238E27FC236}">
                  <a16:creationId xmlns:a16="http://schemas.microsoft.com/office/drawing/2014/main" id="{FE88A400-F180-44F1-8A4B-363393E69BCA}"/>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2343" r="49606" b="60806"/>
            <a:stretch/>
          </p:blipFill>
          <p:spPr bwMode="auto">
            <a:xfrm rot="13836411">
              <a:off x="2904173" y="5472772"/>
              <a:ext cx="221632" cy="287706"/>
            </a:xfrm>
            <a:prstGeom prst="rect">
              <a:avLst/>
            </a:prstGeom>
            <a:noFill/>
          </p:spPr>
        </p:pic>
        <p:pic>
          <p:nvPicPr>
            <p:cNvPr id="15" name="Picture 14" descr="Christmas Tree Line Drawing clipart - Phytoplankton, Drawing, Green,  transparent clip art">
              <a:extLst>
                <a:ext uri="{FF2B5EF4-FFF2-40B4-BE49-F238E27FC236}">
                  <a16:creationId xmlns:a16="http://schemas.microsoft.com/office/drawing/2014/main" id="{DF85F2BF-838D-4D72-983C-F6A24044262A}"/>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a:off x="2388642" y="5646492"/>
              <a:ext cx="256705" cy="361883"/>
            </a:xfrm>
            <a:prstGeom prst="rect">
              <a:avLst/>
            </a:prstGeom>
            <a:noFill/>
          </p:spPr>
        </p:pic>
        <p:pic>
          <p:nvPicPr>
            <p:cNvPr id="16" name="Picture 15" descr="Christmas Tree Line Drawing clipart - Phytoplankton, Drawing, Green,  transparent clip art">
              <a:extLst>
                <a:ext uri="{FF2B5EF4-FFF2-40B4-BE49-F238E27FC236}">
                  <a16:creationId xmlns:a16="http://schemas.microsoft.com/office/drawing/2014/main" id="{8C9C0266-3E68-46C4-8AFE-F1222F67B4CC}"/>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5844974">
              <a:off x="2749938" y="5147979"/>
              <a:ext cx="256705" cy="361883"/>
            </a:xfrm>
            <a:prstGeom prst="rect">
              <a:avLst/>
            </a:prstGeom>
            <a:noFill/>
          </p:spPr>
        </p:pic>
        <p:pic>
          <p:nvPicPr>
            <p:cNvPr id="17" name="Picture 16" descr="Christmas Tree Line Drawing clipart - Phytoplankton, Drawing, Green,  transparent clip art">
              <a:extLst>
                <a:ext uri="{FF2B5EF4-FFF2-40B4-BE49-F238E27FC236}">
                  <a16:creationId xmlns:a16="http://schemas.microsoft.com/office/drawing/2014/main" id="{3D0AA3B7-31C8-4091-9645-30A49EAC3023}"/>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2881072">
              <a:off x="3171944" y="5441505"/>
              <a:ext cx="453480" cy="287706"/>
            </a:xfrm>
            <a:prstGeom prst="rect">
              <a:avLst/>
            </a:prstGeom>
            <a:solidFill>
              <a:srgbClr val="0099CC"/>
            </a:solidFill>
          </p:spPr>
        </p:pic>
        <p:pic>
          <p:nvPicPr>
            <p:cNvPr id="18" name="Picture 17" descr="Christmas Tree Line Drawing clipart - Phytoplankton, Drawing, Green,  transparent clip art">
              <a:extLst>
                <a:ext uri="{FF2B5EF4-FFF2-40B4-BE49-F238E27FC236}">
                  <a16:creationId xmlns:a16="http://schemas.microsoft.com/office/drawing/2014/main" id="{A64B02B1-0E69-4739-A5BD-4CB185325ED9}"/>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1423" r="49610" b="60806"/>
            <a:stretch/>
          </p:blipFill>
          <p:spPr bwMode="auto">
            <a:xfrm>
              <a:off x="3239435" y="5759032"/>
              <a:ext cx="246853" cy="287706"/>
            </a:xfrm>
            <a:prstGeom prst="rect">
              <a:avLst/>
            </a:prstGeom>
            <a:noFill/>
          </p:spPr>
        </p:pic>
        <p:pic>
          <p:nvPicPr>
            <p:cNvPr id="19" name="Picture 18" descr="Christmas Tree Line Drawing clipart - Phytoplankton, Drawing, Green,  transparent clip art">
              <a:extLst>
                <a:ext uri="{FF2B5EF4-FFF2-40B4-BE49-F238E27FC236}">
                  <a16:creationId xmlns:a16="http://schemas.microsoft.com/office/drawing/2014/main" id="{C1A6BB0A-506D-4D47-A404-A14182B5A431}"/>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5844974">
              <a:off x="3786342" y="5759032"/>
              <a:ext cx="256705" cy="361883"/>
            </a:xfrm>
            <a:prstGeom prst="rect">
              <a:avLst/>
            </a:prstGeom>
            <a:noFill/>
          </p:spPr>
        </p:pic>
        <p:pic>
          <p:nvPicPr>
            <p:cNvPr id="20" name="Picture 19" descr="Christmas Tree Line Drawing clipart - Phytoplankton, Drawing, Green,  transparent clip art">
              <a:extLst>
                <a:ext uri="{FF2B5EF4-FFF2-40B4-BE49-F238E27FC236}">
                  <a16:creationId xmlns:a16="http://schemas.microsoft.com/office/drawing/2014/main" id="{424444B1-ACBD-426A-9C56-997BC98BAE26}"/>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19653" r="63873" b="60806"/>
            <a:stretch/>
          </p:blipFill>
          <p:spPr bwMode="auto">
            <a:xfrm rot="9448853">
              <a:off x="3840458" y="5129653"/>
              <a:ext cx="453480" cy="287706"/>
            </a:xfrm>
            <a:prstGeom prst="rect">
              <a:avLst/>
            </a:prstGeom>
            <a:noFill/>
          </p:spPr>
        </p:pic>
        <p:pic>
          <p:nvPicPr>
            <p:cNvPr id="21" name="Picture 20" descr="Christmas Tree Line Drawing clipart - Phytoplankton, Drawing, Green,  transparent clip art">
              <a:extLst>
                <a:ext uri="{FF2B5EF4-FFF2-40B4-BE49-F238E27FC236}">
                  <a16:creationId xmlns:a16="http://schemas.microsoft.com/office/drawing/2014/main" id="{A4D41531-70F5-4FA9-93CE-028805A92419}"/>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26802" t="44917" r="63873" b="5784"/>
            <a:stretch/>
          </p:blipFill>
          <p:spPr bwMode="auto">
            <a:xfrm rot="8568838">
              <a:off x="4429945" y="5114198"/>
              <a:ext cx="256705" cy="361883"/>
            </a:xfrm>
            <a:prstGeom prst="rect">
              <a:avLst/>
            </a:prstGeom>
            <a:noFill/>
          </p:spPr>
        </p:pic>
        <p:pic>
          <p:nvPicPr>
            <p:cNvPr id="22" name="Picture 21" descr="Christmas Tree Line Drawing clipart - Phytoplankton, Drawing, Green,  transparent clip art">
              <a:extLst>
                <a:ext uri="{FF2B5EF4-FFF2-40B4-BE49-F238E27FC236}">
                  <a16:creationId xmlns:a16="http://schemas.microsoft.com/office/drawing/2014/main" id="{7C0883A8-CC06-43B0-9A85-3EAF4D82B15B}"/>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backgroundRemoval t="7083" b="90000" l="10000" r="90000">
                          <a14:foregroundMark x1="32556" y1="25000" x2="31333" y2="15417"/>
                          <a14:foregroundMark x1="31556" y1="76250" x2="31778" y2="80417"/>
                          <a14:foregroundMark x1="42000" y1="55417" x2="42000" y2="55417"/>
                          <a14:foregroundMark x1="39889" y1="50833" x2="39889" y2="50000"/>
                          <a14:foregroundMark x1="40111" y1="50000" x2="39111" y2="49583"/>
                          <a14:foregroundMark x1="44444" y1="56667" x2="44444" y2="58333"/>
                          <a14:foregroundMark x1="39889" y1="53333" x2="38444" y2="51667"/>
                          <a14:foregroundMark x1="39889" y1="55417" x2="39111" y2="51667"/>
                          <a14:foregroundMark x1="45444" y1="80417" x2="45444" y2="80417"/>
                          <a14:foregroundMark x1="45778" y1="7083" x2="46222" y2="8750"/>
                          <a14:foregroundMark x1="46794" y1="12949" x2="46673" y2="13050"/>
                          <a14:foregroundMark x1="47200" y1="12611" x2="46894" y2="12865"/>
                          <a14:foregroundMark x1="64333" y1="22917" x2="64333" y2="18333"/>
                          <a14:foregroundMark x1="66889" y1="19167" x2="66889" y2="19167"/>
                          <a14:foregroundMark x1="66111" y1="21250" x2="65111" y2="21250"/>
                          <a14:foregroundMark x1="63333" y1="11667" x2="63333" y2="7083"/>
                          <a14:foregroundMark x1="62000" y1="18333" x2="60222" y2="11667"/>
                          <a14:foregroundMark x1="62222" y1="22083" x2="59000" y2="20000"/>
                          <a14:foregroundMark x1="60444" y1="25833" x2="58667" y2="24167"/>
                          <a14:foregroundMark x1="68556" y1="59167" x2="71111" y2="67917"/>
                          <a14:foregroundMark x1="63556" y1="30833" x2="65333" y2="36250"/>
                          <a14:foregroundMark x1="66556" y1="30833" x2="64556" y2="25833"/>
                          <a14:foregroundMark x1="62778" y1="36667" x2="63556" y2="39167"/>
                          <a14:foregroundMark x1="62778" y1="13750" x2="61000" y2="13333"/>
                          <a14:foregroundMark x1="44667" y1="80833" x2="43778" y2="82917"/>
                          <a14:foregroundMark x1="48667" y1="77500" x2="49444" y2="76667"/>
                          <a14:foregroundMark x1="48111" y1="79583" x2="44889" y2="85417"/>
                          <a14:foregroundMark x1="44889" y1="85417" x2="44556" y2="87083"/>
                          <a14:backgroundMark x1="44556" y1="23333" x2="45111" y2="25833"/>
                          <a14:backgroundMark x1="45889" y1="19583" x2="45889" y2="19583"/>
                          <a14:backgroundMark x1="46667" y1="14167" x2="46889" y2="12917"/>
                          <a14:backgroundMark x1="47000" y1="13333" x2="46667" y2="11667"/>
                          <a14:backgroundMark x1="46556" y1="12917" x2="46556" y2="11667"/>
                          <a14:backgroundMark x1="47222" y1="12500" x2="47667" y2="12917"/>
                          <a14:backgroundMark x1="46556" y1="13333" x2="46333" y2="12917"/>
                        </a14:backgroundRemoval>
                      </a14:imgEffect>
                    </a14:imgLayer>
                  </a14:imgProps>
                </a:ext>
                <a:ext uri="{28A0092B-C50C-407E-A947-70E740481C1C}">
                  <a14:useLocalDpi xmlns:a14="http://schemas.microsoft.com/office/drawing/2010/main" val="0"/>
                </a:ext>
              </a:extLst>
            </a:blip>
            <a:srcRect l="41423" r="49610" b="60806"/>
            <a:stretch/>
          </p:blipFill>
          <p:spPr bwMode="auto">
            <a:xfrm rot="5152620">
              <a:off x="4430321" y="5770214"/>
              <a:ext cx="246853" cy="287706"/>
            </a:xfrm>
            <a:prstGeom prst="rect">
              <a:avLst/>
            </a:prstGeom>
            <a:noFill/>
          </p:spPr>
        </p:pic>
      </p:grpSp>
      <p:sp>
        <p:nvSpPr>
          <p:cNvPr id="23" name="TextBox 22">
            <a:extLst>
              <a:ext uri="{FF2B5EF4-FFF2-40B4-BE49-F238E27FC236}">
                <a16:creationId xmlns:a16="http://schemas.microsoft.com/office/drawing/2014/main" id="{F7FE8FB9-F669-45C2-A269-55D5FD7E838F}"/>
              </a:ext>
            </a:extLst>
          </p:cNvPr>
          <p:cNvSpPr txBox="1"/>
          <p:nvPr/>
        </p:nvSpPr>
        <p:spPr>
          <a:xfrm>
            <a:off x="450944" y="4562296"/>
            <a:ext cx="5101458" cy="338554"/>
          </a:xfrm>
          <a:prstGeom prst="rect">
            <a:avLst/>
          </a:prstGeom>
          <a:noFill/>
        </p:spPr>
        <p:txBody>
          <a:bodyPr wrap="square" rtlCol="0">
            <a:spAutoFit/>
          </a:bodyPr>
          <a:lstStyle/>
          <a:p>
            <a:r>
              <a:rPr lang="en-IE" sz="1600" dirty="0"/>
              <a:t>Predicting chlorophyll-a concentrations in a lake</a:t>
            </a:r>
          </a:p>
        </p:txBody>
      </p:sp>
      <p:cxnSp>
        <p:nvCxnSpPr>
          <p:cNvPr id="41" name="Straight Connector 40">
            <a:extLst>
              <a:ext uri="{FF2B5EF4-FFF2-40B4-BE49-F238E27FC236}">
                <a16:creationId xmlns:a16="http://schemas.microsoft.com/office/drawing/2014/main" id="{087DF849-B1DA-461D-A19B-E0D2EA268616}"/>
              </a:ext>
            </a:extLst>
          </p:cNvPr>
          <p:cNvCxnSpPr>
            <a:cxnSpLocks/>
          </p:cNvCxnSpPr>
          <p:nvPr/>
        </p:nvCxnSpPr>
        <p:spPr>
          <a:xfrm flipV="1">
            <a:off x="6309919" y="4744524"/>
            <a:ext cx="2055946" cy="1275286"/>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grpSp>
        <p:nvGrpSpPr>
          <p:cNvPr id="57" name="Group 56">
            <a:extLst>
              <a:ext uri="{FF2B5EF4-FFF2-40B4-BE49-F238E27FC236}">
                <a16:creationId xmlns:a16="http://schemas.microsoft.com/office/drawing/2014/main" id="{707B800C-13FC-434D-8A6C-C3C96C2BD30C}"/>
              </a:ext>
            </a:extLst>
          </p:cNvPr>
          <p:cNvGrpSpPr/>
          <p:nvPr/>
        </p:nvGrpSpPr>
        <p:grpSpPr>
          <a:xfrm>
            <a:off x="5791821" y="4567642"/>
            <a:ext cx="2950727" cy="2455836"/>
            <a:chOff x="6163236" y="4567642"/>
            <a:chExt cx="2579312" cy="2117779"/>
          </a:xfrm>
        </p:grpSpPr>
        <p:grpSp>
          <p:nvGrpSpPr>
            <p:cNvPr id="45" name="Group 44">
              <a:extLst>
                <a:ext uri="{FF2B5EF4-FFF2-40B4-BE49-F238E27FC236}">
                  <a16:creationId xmlns:a16="http://schemas.microsoft.com/office/drawing/2014/main" id="{5788D451-7031-47E4-8374-3F014F6AA82A}"/>
                </a:ext>
              </a:extLst>
            </p:cNvPr>
            <p:cNvGrpSpPr/>
            <p:nvPr/>
          </p:nvGrpSpPr>
          <p:grpSpPr>
            <a:xfrm>
              <a:off x="6613396" y="4608773"/>
              <a:ext cx="2129152" cy="1588778"/>
              <a:chOff x="6613396" y="4608773"/>
              <a:chExt cx="2129152" cy="1588778"/>
            </a:xfrm>
          </p:grpSpPr>
          <p:grpSp>
            <p:nvGrpSpPr>
              <p:cNvPr id="31" name="Group 30">
                <a:extLst>
                  <a:ext uri="{FF2B5EF4-FFF2-40B4-BE49-F238E27FC236}">
                    <a16:creationId xmlns:a16="http://schemas.microsoft.com/office/drawing/2014/main" id="{0CB51995-2EB9-4335-A26E-0D0AC360AC6C}"/>
                  </a:ext>
                </a:extLst>
              </p:cNvPr>
              <p:cNvGrpSpPr/>
              <p:nvPr/>
            </p:nvGrpSpPr>
            <p:grpSpPr>
              <a:xfrm>
                <a:off x="6613396" y="4608773"/>
                <a:ext cx="2129152" cy="1588778"/>
                <a:chOff x="6613396" y="4608773"/>
                <a:chExt cx="2129152" cy="1588778"/>
              </a:xfrm>
            </p:grpSpPr>
            <p:cxnSp>
              <p:nvCxnSpPr>
                <p:cNvPr id="25" name="Straight Arrow Connector 24">
                  <a:extLst>
                    <a:ext uri="{FF2B5EF4-FFF2-40B4-BE49-F238E27FC236}">
                      <a16:creationId xmlns:a16="http://schemas.microsoft.com/office/drawing/2014/main" id="{1BDA9445-422F-47A1-8ECF-64319E871EEE}"/>
                    </a:ext>
                  </a:extLst>
                </p:cNvPr>
                <p:cNvCxnSpPr>
                  <a:cxnSpLocks/>
                </p:cNvCxnSpPr>
                <p:nvPr/>
              </p:nvCxnSpPr>
              <p:spPr>
                <a:xfrm>
                  <a:off x="6613396" y="6167951"/>
                  <a:ext cx="2129152" cy="58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60A25D7-B9A4-44DA-A6BA-BE6F5CEAB8A9}"/>
                    </a:ext>
                  </a:extLst>
                </p:cNvPr>
                <p:cNvCxnSpPr>
                  <a:cxnSpLocks/>
                </p:cNvCxnSpPr>
                <p:nvPr/>
              </p:nvCxnSpPr>
              <p:spPr>
                <a:xfrm flipV="1">
                  <a:off x="6613396" y="4608773"/>
                  <a:ext cx="0" cy="158877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00FEEE58-EC2C-41CF-9D7F-8DE62EF6A6FE}"/>
                    </a:ext>
                  </a:extLst>
                </p:cNvPr>
                <p:cNvSpPr/>
                <p:nvPr/>
              </p:nvSpPr>
              <p:spPr>
                <a:xfrm>
                  <a:off x="6764054" y="5601574"/>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2" name="Oval 31">
                  <a:extLst>
                    <a:ext uri="{FF2B5EF4-FFF2-40B4-BE49-F238E27FC236}">
                      <a16:creationId xmlns:a16="http://schemas.microsoft.com/office/drawing/2014/main" id="{6616E9AB-1661-40FD-A52E-62CEB28019E0}"/>
                    </a:ext>
                  </a:extLst>
                </p:cNvPr>
                <p:cNvSpPr/>
                <p:nvPr/>
              </p:nvSpPr>
              <p:spPr>
                <a:xfrm>
                  <a:off x="7210399" y="550243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3" name="Oval 32">
                  <a:extLst>
                    <a:ext uri="{FF2B5EF4-FFF2-40B4-BE49-F238E27FC236}">
                      <a16:creationId xmlns:a16="http://schemas.microsoft.com/office/drawing/2014/main" id="{B65B7B1D-5DBB-439B-8ADD-EE27CE0F4E58}"/>
                    </a:ext>
                  </a:extLst>
                </p:cNvPr>
                <p:cNvSpPr/>
                <p:nvPr/>
              </p:nvSpPr>
              <p:spPr>
                <a:xfrm>
                  <a:off x="7288020" y="5140926"/>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4" name="Oval 33">
                  <a:extLst>
                    <a:ext uri="{FF2B5EF4-FFF2-40B4-BE49-F238E27FC236}">
                      <a16:creationId xmlns:a16="http://schemas.microsoft.com/office/drawing/2014/main" id="{4370A40B-DC16-459D-9202-C27A641EF621}"/>
                    </a:ext>
                  </a:extLst>
                </p:cNvPr>
                <p:cNvSpPr/>
                <p:nvPr/>
              </p:nvSpPr>
              <p:spPr>
                <a:xfrm>
                  <a:off x="7527235" y="5358021"/>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5" name="Oval 34">
                  <a:extLst>
                    <a:ext uri="{FF2B5EF4-FFF2-40B4-BE49-F238E27FC236}">
                      <a16:creationId xmlns:a16="http://schemas.microsoft.com/office/drawing/2014/main" id="{CE3E729F-7517-4EE2-B25D-C2FB9D36CC16}"/>
                    </a:ext>
                  </a:extLst>
                </p:cNvPr>
                <p:cNvSpPr/>
                <p:nvPr/>
              </p:nvSpPr>
              <p:spPr>
                <a:xfrm>
                  <a:off x="7568189" y="512064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6" name="Oval 35">
                  <a:extLst>
                    <a:ext uri="{FF2B5EF4-FFF2-40B4-BE49-F238E27FC236}">
                      <a16:creationId xmlns:a16="http://schemas.microsoft.com/office/drawing/2014/main" id="{B3AFE854-71BF-4952-8DB8-7EAF5BE31855}"/>
                    </a:ext>
                  </a:extLst>
                </p:cNvPr>
                <p:cNvSpPr/>
                <p:nvPr/>
              </p:nvSpPr>
              <p:spPr>
                <a:xfrm>
                  <a:off x="7775544" y="5216554"/>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7" name="Oval 36">
                  <a:extLst>
                    <a:ext uri="{FF2B5EF4-FFF2-40B4-BE49-F238E27FC236}">
                      <a16:creationId xmlns:a16="http://schemas.microsoft.com/office/drawing/2014/main" id="{B363FE66-4138-4FCF-B775-F7B304FC7834}"/>
                    </a:ext>
                  </a:extLst>
                </p:cNvPr>
                <p:cNvSpPr/>
                <p:nvPr/>
              </p:nvSpPr>
              <p:spPr>
                <a:xfrm>
                  <a:off x="7816498" y="4884100"/>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8" name="Oval 37">
                  <a:extLst>
                    <a:ext uri="{FF2B5EF4-FFF2-40B4-BE49-F238E27FC236}">
                      <a16:creationId xmlns:a16="http://schemas.microsoft.com/office/drawing/2014/main" id="{287CE9DE-9CD7-450F-B945-5B28530C4D79}"/>
                    </a:ext>
                  </a:extLst>
                </p:cNvPr>
                <p:cNvSpPr/>
                <p:nvPr/>
              </p:nvSpPr>
              <p:spPr>
                <a:xfrm>
                  <a:off x="6988406" y="5409052"/>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9" name="Oval 38">
                  <a:extLst>
                    <a:ext uri="{FF2B5EF4-FFF2-40B4-BE49-F238E27FC236}">
                      <a16:creationId xmlns:a16="http://schemas.microsoft.com/office/drawing/2014/main" id="{32F61A52-E523-4D6D-B596-5040D1F7CC8F}"/>
                    </a:ext>
                  </a:extLst>
                </p:cNvPr>
                <p:cNvSpPr/>
                <p:nvPr/>
              </p:nvSpPr>
              <p:spPr>
                <a:xfrm>
                  <a:off x="8023359" y="5004005"/>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
            <p:nvSpPr>
              <p:cNvPr id="46" name="Oval 45">
                <a:extLst>
                  <a:ext uri="{FF2B5EF4-FFF2-40B4-BE49-F238E27FC236}">
                    <a16:creationId xmlns:a16="http://schemas.microsoft.com/office/drawing/2014/main" id="{4505EA22-80A8-4438-B993-5CEE02167085}"/>
                  </a:ext>
                </a:extLst>
              </p:cNvPr>
              <p:cNvSpPr/>
              <p:nvPr/>
            </p:nvSpPr>
            <p:spPr>
              <a:xfrm>
                <a:off x="7693635" y="536818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47" name="Oval 46">
                <a:extLst>
                  <a:ext uri="{FF2B5EF4-FFF2-40B4-BE49-F238E27FC236}">
                    <a16:creationId xmlns:a16="http://schemas.microsoft.com/office/drawing/2014/main" id="{0CB032BB-1D98-4185-935F-B068092C4DE0}"/>
                  </a:ext>
                </a:extLst>
              </p:cNvPr>
              <p:cNvSpPr/>
              <p:nvPr/>
            </p:nvSpPr>
            <p:spPr>
              <a:xfrm>
                <a:off x="7650098" y="502155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48" name="Oval 47">
                <a:extLst>
                  <a:ext uri="{FF2B5EF4-FFF2-40B4-BE49-F238E27FC236}">
                    <a16:creationId xmlns:a16="http://schemas.microsoft.com/office/drawing/2014/main" id="{D1B04293-4844-416F-9C28-4B03FA65A8B5}"/>
                  </a:ext>
                </a:extLst>
              </p:cNvPr>
              <p:cNvSpPr/>
              <p:nvPr/>
            </p:nvSpPr>
            <p:spPr>
              <a:xfrm>
                <a:off x="7238971" y="5292379"/>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49" name="Oval 48">
                <a:extLst>
                  <a:ext uri="{FF2B5EF4-FFF2-40B4-BE49-F238E27FC236}">
                    <a16:creationId xmlns:a16="http://schemas.microsoft.com/office/drawing/2014/main" id="{43F88D7F-750B-4679-A4D4-FED55516F9C8}"/>
                  </a:ext>
                </a:extLst>
              </p:cNvPr>
              <p:cNvSpPr/>
              <p:nvPr/>
            </p:nvSpPr>
            <p:spPr>
              <a:xfrm>
                <a:off x="6839530" y="5567233"/>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6A71EA8F-96A1-4E75-8691-A55363F59C78}"/>
                  </a:ext>
                </a:extLst>
              </p:cNvPr>
              <p:cNvSpPr/>
              <p:nvPr/>
            </p:nvSpPr>
            <p:spPr>
              <a:xfrm>
                <a:off x="7018890" y="5631338"/>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62DB2231-6277-495C-AA73-341FEF1375FD}"/>
                  </a:ext>
                </a:extLst>
              </p:cNvPr>
              <p:cNvSpPr/>
              <p:nvPr/>
            </p:nvSpPr>
            <p:spPr>
              <a:xfrm>
                <a:off x="8372324" y="5090862"/>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DDCAD132-B874-434A-B143-A2EC12F1BBC4}"/>
                  </a:ext>
                </a:extLst>
              </p:cNvPr>
              <p:cNvSpPr/>
              <p:nvPr/>
            </p:nvSpPr>
            <p:spPr>
              <a:xfrm>
                <a:off x="7422389" y="5589087"/>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CEB0A852-93F0-4401-B262-06152C76B131}"/>
                  </a:ext>
                </a:extLst>
              </p:cNvPr>
              <p:cNvSpPr/>
              <p:nvPr/>
            </p:nvSpPr>
            <p:spPr>
              <a:xfrm>
                <a:off x="7424179" y="5026563"/>
                <a:ext cx="81909" cy="8172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
          <p:nvSpPr>
            <p:cNvPr id="56" name="TextBox 55">
              <a:extLst>
                <a:ext uri="{FF2B5EF4-FFF2-40B4-BE49-F238E27FC236}">
                  <a16:creationId xmlns:a16="http://schemas.microsoft.com/office/drawing/2014/main" id="{E22FA368-F0CD-4BF9-B3E0-1A9CDE834D22}"/>
                </a:ext>
              </a:extLst>
            </p:cNvPr>
            <p:cNvSpPr txBox="1"/>
            <p:nvPr/>
          </p:nvSpPr>
          <p:spPr>
            <a:xfrm>
              <a:off x="8398178" y="6162201"/>
              <a:ext cx="158063" cy="523220"/>
            </a:xfrm>
            <a:prstGeom prst="rect">
              <a:avLst/>
            </a:prstGeom>
            <a:noFill/>
          </p:spPr>
          <p:txBody>
            <a:bodyPr wrap="square" rtlCol="0">
              <a:spAutoFit/>
            </a:bodyPr>
            <a:lstStyle/>
            <a:p>
              <a:r>
                <a:rPr lang="en-IE" sz="2800" b="1" i="1" dirty="0"/>
                <a:t>t</a:t>
              </a:r>
            </a:p>
          </p:txBody>
        </p:sp>
        <p:sp>
          <p:nvSpPr>
            <p:cNvPr id="58" name="TextBox 57">
              <a:extLst>
                <a:ext uri="{FF2B5EF4-FFF2-40B4-BE49-F238E27FC236}">
                  <a16:creationId xmlns:a16="http://schemas.microsoft.com/office/drawing/2014/main" id="{521D3645-5399-435C-95B6-04B4E5F69DE4}"/>
                </a:ext>
              </a:extLst>
            </p:cNvPr>
            <p:cNvSpPr txBox="1"/>
            <p:nvPr/>
          </p:nvSpPr>
          <p:spPr>
            <a:xfrm>
              <a:off x="6163236" y="4567642"/>
              <a:ext cx="158063" cy="523220"/>
            </a:xfrm>
            <a:prstGeom prst="rect">
              <a:avLst/>
            </a:prstGeom>
            <a:noFill/>
          </p:spPr>
          <p:txBody>
            <a:bodyPr wrap="square" rtlCol="0">
              <a:spAutoFit/>
            </a:bodyPr>
            <a:lstStyle/>
            <a:p>
              <a:r>
                <a:rPr lang="en-IE" sz="2800" b="1" i="1" dirty="0"/>
                <a:t>y</a:t>
              </a:r>
            </a:p>
          </p:txBody>
        </p:sp>
      </p:grpSp>
      <p:sp>
        <p:nvSpPr>
          <p:cNvPr id="59" name="TextBox 58">
            <a:extLst>
              <a:ext uri="{FF2B5EF4-FFF2-40B4-BE49-F238E27FC236}">
                <a16:creationId xmlns:a16="http://schemas.microsoft.com/office/drawing/2014/main" id="{D63C7456-56F3-4D7E-9E20-905218B1BD01}"/>
              </a:ext>
            </a:extLst>
          </p:cNvPr>
          <p:cNvSpPr txBox="1"/>
          <p:nvPr/>
        </p:nvSpPr>
        <p:spPr>
          <a:xfrm>
            <a:off x="6586906" y="4126258"/>
            <a:ext cx="1653151" cy="523220"/>
          </a:xfrm>
          <a:prstGeom prst="rect">
            <a:avLst/>
          </a:prstGeom>
          <a:noFill/>
        </p:spPr>
        <p:txBody>
          <a:bodyPr wrap="square" rtlCol="0">
            <a:spAutoFit/>
          </a:bodyPr>
          <a:lstStyle/>
          <a:p>
            <a:r>
              <a:rPr lang="en-IE" sz="2800" i="1" dirty="0"/>
              <a:t>y = mx + b</a:t>
            </a:r>
          </a:p>
        </p:txBody>
      </p:sp>
    </p:spTree>
    <p:extLst>
      <p:ext uri="{BB962C8B-B14F-4D97-AF65-F5344CB8AC3E}">
        <p14:creationId xmlns:p14="http://schemas.microsoft.com/office/powerpoint/2010/main" val="2218485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1950"/>
            <a:ext cx="8229600" cy="990600"/>
          </a:xfrm>
        </p:spPr>
        <p:txBody>
          <a:bodyPr/>
          <a:lstStyle/>
          <a:p>
            <a:r>
              <a:rPr lang="en-US" b="1" dirty="0">
                <a:solidFill>
                  <a:schemeClr val="accent1">
                    <a:lumMod val="75000"/>
                  </a:schemeClr>
                </a:solidFill>
              </a:rPr>
              <a:t> </a:t>
            </a:r>
            <a:r>
              <a:rPr lang="en-US" b="1" dirty="0">
                <a:solidFill>
                  <a:schemeClr val="accent1">
                    <a:lumMod val="75000"/>
                  </a:schemeClr>
                </a:solidFill>
                <a:latin typeface="Calibri" panose="020F0502020204030204" pitchFamily="34" charset="0"/>
              </a:rPr>
              <a:t>Overview</a:t>
            </a:r>
            <a:r>
              <a:rPr lang="en-US" b="1" dirty="0">
                <a:solidFill>
                  <a:schemeClr val="accent1">
                    <a:lumMod val="75000"/>
                  </a:schemeClr>
                </a:solidFill>
              </a:rPr>
              <a:t> of today</a:t>
            </a:r>
          </a:p>
        </p:txBody>
      </p:sp>
      <p:sp>
        <p:nvSpPr>
          <p:cNvPr id="3" name="Content Placeholder 2"/>
          <p:cNvSpPr>
            <a:spLocks noGrp="1"/>
          </p:cNvSpPr>
          <p:nvPr>
            <p:ph idx="1"/>
          </p:nvPr>
        </p:nvSpPr>
        <p:spPr/>
        <p:txBody>
          <a:bodyPr>
            <a:normAutofit/>
          </a:bodyPr>
          <a:lstStyle/>
          <a:p>
            <a:pPr>
              <a:spcAft>
                <a:spcPts val="1200"/>
              </a:spcAft>
              <a:buFont typeface="Wingdings" panose="05000000000000000000" pitchFamily="2" charset="2"/>
              <a:buChar char="§"/>
            </a:pPr>
            <a:r>
              <a:rPr lang="en-US" dirty="0">
                <a:latin typeface="Calibri" panose="020F0502020204030204" pitchFamily="34" charset="0"/>
              </a:rPr>
              <a:t>Introducing the concepts of ecological forecasting, forecasting applications, and the iterative forecast cycle</a:t>
            </a:r>
            <a:endParaRPr lang="en-US" sz="1000" dirty="0">
              <a:latin typeface="Calibri" panose="020F0502020204030204" pitchFamily="34" charset="0"/>
            </a:endParaRPr>
          </a:p>
          <a:p>
            <a:pPr>
              <a:spcAft>
                <a:spcPts val="1200"/>
              </a:spcAft>
              <a:buFont typeface="Wingdings" panose="05000000000000000000" pitchFamily="2" charset="2"/>
              <a:buChar char="§"/>
            </a:pPr>
            <a:r>
              <a:rPr lang="en-US" b="1" dirty="0">
                <a:latin typeface="Calibri" panose="020F0502020204030204" pitchFamily="34" charset="0"/>
              </a:rPr>
              <a:t>Activity A: </a:t>
            </a:r>
            <a:r>
              <a:rPr lang="en-US" dirty="0">
                <a:latin typeface="Calibri" panose="020F0502020204030204" pitchFamily="34" charset="0"/>
              </a:rPr>
              <a:t>Get data from an ecological site and build an ecological model to simulate ecosystem productivity</a:t>
            </a:r>
          </a:p>
          <a:p>
            <a:pPr>
              <a:spcAft>
                <a:spcPts val="1200"/>
              </a:spcAft>
              <a:buFont typeface="Wingdings" panose="05000000000000000000" pitchFamily="2" charset="2"/>
              <a:buChar char="§"/>
            </a:pPr>
            <a:r>
              <a:rPr lang="en-US" b="1" dirty="0">
                <a:latin typeface="Calibri" panose="020F0502020204030204" pitchFamily="34" charset="0"/>
              </a:rPr>
              <a:t>Activity B: </a:t>
            </a:r>
            <a:r>
              <a:rPr lang="en-US" dirty="0">
                <a:latin typeface="Calibri" panose="020F0502020204030204" pitchFamily="34" charset="0"/>
              </a:rPr>
              <a:t>Generate and assess an ecological forecast</a:t>
            </a:r>
          </a:p>
          <a:p>
            <a:pPr>
              <a:spcAft>
                <a:spcPts val="1200"/>
              </a:spcAft>
              <a:buFont typeface="Wingdings" panose="05000000000000000000" pitchFamily="2" charset="2"/>
              <a:buChar char="§"/>
            </a:pPr>
            <a:r>
              <a:rPr lang="en-US" b="1" dirty="0">
                <a:latin typeface="Calibri" panose="020F0502020204030204" pitchFamily="34" charset="0"/>
              </a:rPr>
              <a:t>Activity C: </a:t>
            </a:r>
            <a:r>
              <a:rPr lang="en-US" dirty="0">
                <a:latin typeface="Calibri" panose="020F0502020204030204" pitchFamily="34" charset="0"/>
              </a:rPr>
              <a:t>Update model with new data and iteratively generate another forecast</a:t>
            </a:r>
          </a:p>
          <a:p>
            <a:endParaRPr lang="en-US" dirty="0">
              <a:latin typeface="Calibri" panose="020F0502020204030204" pitchFamily="34" charset="0"/>
            </a:endParaRPr>
          </a:p>
          <a:p>
            <a:endParaRPr lang="en-US" dirty="0">
              <a:latin typeface="Calibri" panose="020F0502020204030204" pitchFamily="34" charset="0"/>
            </a:endParaRPr>
          </a:p>
        </p:txBody>
      </p:sp>
    </p:spTree>
    <p:extLst>
      <p:ext uri="{BB962C8B-B14F-4D97-AF65-F5344CB8AC3E}">
        <p14:creationId xmlns:p14="http://schemas.microsoft.com/office/powerpoint/2010/main" val="15008785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0DF95-D941-4887-9CE8-994AA5C17185}"/>
              </a:ext>
            </a:extLst>
          </p:cNvPr>
          <p:cNvSpPr>
            <a:spLocks noGrp="1"/>
          </p:cNvSpPr>
          <p:nvPr>
            <p:ph type="title"/>
          </p:nvPr>
        </p:nvSpPr>
        <p:spPr/>
        <p:txBody>
          <a:bodyPr/>
          <a:lstStyle/>
          <a:p>
            <a:r>
              <a:rPr lang="en-IE" dirty="0"/>
              <a:t>Today…</a:t>
            </a:r>
          </a:p>
        </p:txBody>
      </p:sp>
      <p:sp>
        <p:nvSpPr>
          <p:cNvPr id="3" name="Content Placeholder 2">
            <a:extLst>
              <a:ext uri="{FF2B5EF4-FFF2-40B4-BE49-F238E27FC236}">
                <a16:creationId xmlns:a16="http://schemas.microsoft.com/office/drawing/2014/main" id="{C6BE9135-5FCC-4739-BF47-DD3183376145}"/>
              </a:ext>
            </a:extLst>
          </p:cNvPr>
          <p:cNvSpPr>
            <a:spLocks noGrp="1"/>
          </p:cNvSpPr>
          <p:nvPr>
            <p:ph idx="1"/>
          </p:nvPr>
        </p:nvSpPr>
        <p:spPr>
          <a:xfrm>
            <a:off x="457199" y="1174698"/>
            <a:ext cx="8285333" cy="4876800"/>
          </a:xfrm>
        </p:spPr>
        <p:txBody>
          <a:bodyPr/>
          <a:lstStyle/>
          <a:p>
            <a:pPr marL="0" indent="0">
              <a:buNone/>
            </a:pPr>
            <a:endParaRPr lang="en-IE" dirty="0"/>
          </a:p>
          <a:p>
            <a:pPr marL="0" indent="0">
              <a:buNone/>
            </a:pPr>
            <a:r>
              <a:rPr lang="en-IE" dirty="0"/>
              <a:t>We are going to generate forecasts of </a:t>
            </a:r>
            <a:r>
              <a:rPr lang="en-IE" b="1" dirty="0"/>
              <a:t>primary productivity </a:t>
            </a:r>
            <a:r>
              <a:rPr lang="en-IE" dirty="0"/>
              <a:t>in lakes</a:t>
            </a:r>
            <a:r>
              <a:rPr lang="en-IE" b="1" dirty="0"/>
              <a:t> </a:t>
            </a:r>
            <a:r>
              <a:rPr lang="en-IE" dirty="0"/>
              <a:t>using an </a:t>
            </a:r>
            <a:r>
              <a:rPr lang="en-IE" b="1" dirty="0">
                <a:solidFill>
                  <a:schemeClr val="accent5"/>
                </a:solidFill>
              </a:rPr>
              <a:t>ecological model</a:t>
            </a:r>
            <a:r>
              <a:rPr lang="en-IE" dirty="0">
                <a:solidFill>
                  <a:schemeClr val="accent5"/>
                </a:solidFill>
              </a:rPr>
              <a:t> </a:t>
            </a:r>
            <a:r>
              <a:rPr lang="en-IE" dirty="0"/>
              <a:t>calibrated to real data from the </a:t>
            </a:r>
            <a:r>
              <a:rPr lang="en-IE" b="1" dirty="0"/>
              <a:t>National Ecological Observatory Network</a:t>
            </a:r>
            <a:r>
              <a:rPr lang="en-IE" dirty="0"/>
              <a:t>. </a:t>
            </a:r>
          </a:p>
          <a:p>
            <a:pPr marL="0" indent="0">
              <a:buNone/>
            </a:pPr>
            <a:br>
              <a:rPr lang="en-IE" dirty="0"/>
            </a:br>
            <a:endParaRPr lang="en-IE" dirty="0"/>
          </a:p>
        </p:txBody>
      </p:sp>
      <p:pic>
        <p:nvPicPr>
          <p:cNvPr id="5" name="Picture 4">
            <a:extLst>
              <a:ext uri="{FF2B5EF4-FFF2-40B4-BE49-F238E27FC236}">
                <a16:creationId xmlns:a16="http://schemas.microsoft.com/office/drawing/2014/main" id="{91E000F5-70D3-CDB7-9F3C-5E33A287D5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0158" y="3969970"/>
            <a:ext cx="1004551" cy="1004551"/>
          </a:xfrm>
          <a:prstGeom prst="rect">
            <a:avLst/>
          </a:prstGeom>
        </p:spPr>
      </p:pic>
      <p:sp>
        <p:nvSpPr>
          <p:cNvPr id="6" name="Rectangle 5">
            <a:extLst>
              <a:ext uri="{FF2B5EF4-FFF2-40B4-BE49-F238E27FC236}">
                <a16:creationId xmlns:a16="http://schemas.microsoft.com/office/drawing/2014/main" id="{A49959F2-EA3B-5104-1A59-80EEBAD148DA}"/>
              </a:ext>
            </a:extLst>
          </p:cNvPr>
          <p:cNvSpPr/>
          <p:nvPr/>
        </p:nvSpPr>
        <p:spPr>
          <a:xfrm>
            <a:off x="694863" y="4919668"/>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Producer</a:t>
            </a:r>
          </a:p>
        </p:txBody>
      </p:sp>
      <p:sp>
        <p:nvSpPr>
          <p:cNvPr id="7" name="Rectangle 6">
            <a:extLst>
              <a:ext uri="{FF2B5EF4-FFF2-40B4-BE49-F238E27FC236}">
                <a16:creationId xmlns:a16="http://schemas.microsoft.com/office/drawing/2014/main" id="{D4D4CD91-065C-75A9-AA3E-507F5C2643BD}"/>
              </a:ext>
            </a:extLst>
          </p:cNvPr>
          <p:cNvSpPr/>
          <p:nvPr/>
        </p:nvSpPr>
        <p:spPr>
          <a:xfrm>
            <a:off x="5949286" y="4930865"/>
            <a:ext cx="2343955" cy="746975"/>
          </a:xfrm>
          <a:prstGeom prst="rect">
            <a:avLst/>
          </a:prstGeom>
          <a:solidFill>
            <a:srgbClr val="55AB82"/>
          </a:soli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E" sz="2400" b="1" i="0" u="none" strike="noStrike" kern="0" cap="none" spc="0" normalizeH="0" baseline="0" noProof="0" dirty="0">
                <a:ln>
                  <a:noFill/>
                </a:ln>
                <a:solidFill>
                  <a:prstClr val="white"/>
                </a:solidFill>
                <a:effectLst/>
                <a:uLnTx/>
                <a:uFillTx/>
                <a:latin typeface="Arial"/>
                <a:ea typeface="+mn-ea"/>
                <a:cs typeface="+mn-cs"/>
              </a:rPr>
              <a:t>Nutrients</a:t>
            </a:r>
          </a:p>
        </p:txBody>
      </p:sp>
      <p:sp>
        <p:nvSpPr>
          <p:cNvPr id="8" name="Arrow: Right 9">
            <a:extLst>
              <a:ext uri="{FF2B5EF4-FFF2-40B4-BE49-F238E27FC236}">
                <a16:creationId xmlns:a16="http://schemas.microsoft.com/office/drawing/2014/main" id="{BFC7C5AC-0639-EB48-262A-B0C28527155B}"/>
              </a:ext>
            </a:extLst>
          </p:cNvPr>
          <p:cNvSpPr/>
          <p:nvPr/>
        </p:nvSpPr>
        <p:spPr>
          <a:xfrm>
            <a:off x="3337155" y="5436485"/>
            <a:ext cx="2343955"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pic>
        <p:nvPicPr>
          <p:cNvPr id="9" name="Picture 8" descr="A picture containing text&#10;&#10;Description automatically generated">
            <a:extLst>
              <a:ext uri="{FF2B5EF4-FFF2-40B4-BE49-F238E27FC236}">
                <a16:creationId xmlns:a16="http://schemas.microsoft.com/office/drawing/2014/main" id="{F0621189-7961-EB20-D460-84C16BE88A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6877" y="3783454"/>
            <a:ext cx="928774" cy="928774"/>
          </a:xfrm>
          <a:prstGeom prst="rect">
            <a:avLst/>
          </a:prstGeom>
        </p:spPr>
      </p:pic>
      <p:sp>
        <p:nvSpPr>
          <p:cNvPr id="10" name="TextBox 9">
            <a:extLst>
              <a:ext uri="{FF2B5EF4-FFF2-40B4-BE49-F238E27FC236}">
                <a16:creationId xmlns:a16="http://schemas.microsoft.com/office/drawing/2014/main" id="{4090015F-7B08-0DE6-1AB9-B20F7838AA74}"/>
              </a:ext>
            </a:extLst>
          </p:cNvPr>
          <p:cNvSpPr txBox="1"/>
          <p:nvPr/>
        </p:nvSpPr>
        <p:spPr>
          <a:xfrm>
            <a:off x="6388129" y="5702717"/>
            <a:ext cx="2876202" cy="369332"/>
          </a:xfrm>
          <a:prstGeom prst="rect">
            <a:avLst/>
          </a:prstGeom>
          <a:noFill/>
        </p:spPr>
        <p:txBody>
          <a:bodyPr wrap="square" rtlCol="0">
            <a:spAutoFit/>
          </a:bodyPr>
          <a:lstStyle/>
          <a:p>
            <a:pPr algn="ctr"/>
            <a:r>
              <a:rPr lang="en-IE" dirty="0"/>
              <a:t>Nitrogen</a:t>
            </a:r>
          </a:p>
        </p:txBody>
      </p:sp>
      <p:sp>
        <p:nvSpPr>
          <p:cNvPr id="11" name="Arrow: Right 37">
            <a:extLst>
              <a:ext uri="{FF2B5EF4-FFF2-40B4-BE49-F238E27FC236}">
                <a16:creationId xmlns:a16="http://schemas.microsoft.com/office/drawing/2014/main" id="{0A46C878-1E6E-C05E-56E0-421DE850608A}"/>
              </a:ext>
            </a:extLst>
          </p:cNvPr>
          <p:cNvSpPr/>
          <p:nvPr/>
        </p:nvSpPr>
        <p:spPr>
          <a:xfrm rot="10800000">
            <a:off x="3285460" y="4930865"/>
            <a:ext cx="2343955" cy="522669"/>
          </a:xfrm>
          <a:prstGeom prst="rightArrow">
            <a:avLst/>
          </a:prstGeom>
          <a:gradFill flip="none" rotWithShape="1">
            <a:gsLst>
              <a:gs pos="0">
                <a:srgbClr val="4F81BD">
                  <a:lumMod val="5000"/>
                  <a:lumOff val="95000"/>
                </a:srgbClr>
              </a:gs>
              <a:gs pos="34000">
                <a:srgbClr val="79BD9D"/>
              </a:gs>
              <a:gs pos="42000">
                <a:srgbClr val="79BD9D"/>
              </a:gs>
              <a:gs pos="75000">
                <a:srgbClr val="4F81BD">
                  <a:lumMod val="30000"/>
                  <a:lumOff val="70000"/>
                </a:srgbClr>
              </a:gs>
            </a:gsLst>
            <a:lin ang="0" scaled="1"/>
            <a:tileRect/>
          </a:gradFill>
          <a:ln w="26425" cap="flat" cmpd="sng" algn="ctr">
            <a:solidFill>
              <a:srgbClr val="468D6B"/>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E" sz="1800" b="0" i="0" u="none" strike="noStrike" kern="0" cap="none" spc="0" normalizeH="0" baseline="0" noProof="0">
              <a:ln>
                <a:noFill/>
              </a:ln>
              <a:solidFill>
                <a:prstClr val="white"/>
              </a:solidFill>
              <a:effectLst/>
              <a:uLnTx/>
              <a:uFillTx/>
              <a:latin typeface="Arial"/>
              <a:ea typeface="+mn-ea"/>
              <a:cs typeface="+mn-cs"/>
            </a:endParaRPr>
          </a:p>
        </p:txBody>
      </p:sp>
      <p:sp>
        <p:nvSpPr>
          <p:cNvPr id="12" name="TextBox 11">
            <a:extLst>
              <a:ext uri="{FF2B5EF4-FFF2-40B4-BE49-F238E27FC236}">
                <a16:creationId xmlns:a16="http://schemas.microsoft.com/office/drawing/2014/main" id="{DF48D0DC-7538-5E9F-7FA2-A8540B6BCA70}"/>
              </a:ext>
            </a:extLst>
          </p:cNvPr>
          <p:cNvSpPr txBox="1"/>
          <p:nvPr/>
        </p:nvSpPr>
        <p:spPr>
          <a:xfrm>
            <a:off x="910831" y="5697820"/>
            <a:ext cx="2876202" cy="369332"/>
          </a:xfrm>
          <a:prstGeom prst="rect">
            <a:avLst/>
          </a:prstGeom>
          <a:noFill/>
        </p:spPr>
        <p:txBody>
          <a:bodyPr wrap="square" rtlCol="0">
            <a:spAutoFit/>
          </a:bodyPr>
          <a:lstStyle/>
          <a:p>
            <a:pPr algn="ctr"/>
            <a:r>
              <a:rPr lang="en-IE" dirty="0"/>
              <a:t>Phytoplankton</a:t>
            </a:r>
          </a:p>
        </p:txBody>
      </p:sp>
      <p:sp>
        <p:nvSpPr>
          <p:cNvPr id="13" name="TextBox 12">
            <a:extLst>
              <a:ext uri="{FF2B5EF4-FFF2-40B4-BE49-F238E27FC236}">
                <a16:creationId xmlns:a16="http://schemas.microsoft.com/office/drawing/2014/main" id="{263D4F42-0497-B3A2-231A-95F1ABB951FC}"/>
              </a:ext>
            </a:extLst>
          </p:cNvPr>
          <p:cNvSpPr txBox="1"/>
          <p:nvPr/>
        </p:nvSpPr>
        <p:spPr>
          <a:xfrm>
            <a:off x="3922568" y="4521465"/>
            <a:ext cx="1784667" cy="461665"/>
          </a:xfrm>
          <a:prstGeom prst="rect">
            <a:avLst/>
          </a:prstGeom>
          <a:noFill/>
        </p:spPr>
        <p:txBody>
          <a:bodyPr wrap="square" rtlCol="0">
            <a:spAutoFit/>
          </a:bodyPr>
          <a:lstStyle/>
          <a:p>
            <a:r>
              <a:rPr lang="en-IE" sz="2400" dirty="0">
                <a:solidFill>
                  <a:srgbClr val="00B050"/>
                </a:solidFill>
              </a:rPr>
              <a:t>growth</a:t>
            </a:r>
          </a:p>
        </p:txBody>
      </p:sp>
      <p:sp>
        <p:nvSpPr>
          <p:cNvPr id="14" name="TextBox 13">
            <a:extLst>
              <a:ext uri="{FF2B5EF4-FFF2-40B4-BE49-F238E27FC236}">
                <a16:creationId xmlns:a16="http://schemas.microsoft.com/office/drawing/2014/main" id="{6A2567EE-FDCC-B23C-F66F-AA034731AB7A}"/>
              </a:ext>
            </a:extLst>
          </p:cNvPr>
          <p:cNvSpPr txBox="1"/>
          <p:nvPr/>
        </p:nvSpPr>
        <p:spPr>
          <a:xfrm>
            <a:off x="3943118" y="5862935"/>
            <a:ext cx="1784667" cy="461665"/>
          </a:xfrm>
          <a:prstGeom prst="rect">
            <a:avLst/>
          </a:prstGeom>
          <a:noFill/>
        </p:spPr>
        <p:txBody>
          <a:bodyPr wrap="square" rtlCol="0">
            <a:spAutoFit/>
          </a:bodyPr>
          <a:lstStyle/>
          <a:p>
            <a:r>
              <a:rPr lang="en-IE" sz="2400" dirty="0">
                <a:solidFill>
                  <a:srgbClr val="FF0000"/>
                </a:solidFill>
              </a:rPr>
              <a:t>mortality</a:t>
            </a:r>
          </a:p>
        </p:txBody>
      </p:sp>
      <p:pic>
        <p:nvPicPr>
          <p:cNvPr id="15" name="Picture 2" descr="sun 3 icon">
            <a:extLst>
              <a:ext uri="{FF2B5EF4-FFF2-40B4-BE49-F238E27FC236}">
                <a16:creationId xmlns:a16="http://schemas.microsoft.com/office/drawing/2014/main" id="{1B2AD94F-00CC-7209-94DD-C48AC46734F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23233" y="3148025"/>
            <a:ext cx="1004552" cy="1004552"/>
          </a:xfrm>
          <a:prstGeom prst="rect">
            <a:avLst/>
          </a:prstGeom>
          <a:noFill/>
          <a:extLst>
            <a:ext uri="{909E8E84-426E-40DD-AFC4-6F175D3DCCD1}">
              <a14:hiddenFill xmlns:a14="http://schemas.microsoft.com/office/drawing/2010/main">
                <a:solidFill>
                  <a:srgbClr val="FFFFFF"/>
                </a:solidFill>
              </a14:hiddenFill>
            </a:ext>
          </a:extLst>
        </p:spPr>
      </p:pic>
      <p:pic>
        <p:nvPicPr>
          <p:cNvPr id="16" name="Graphic 15" descr="Thermometer">
            <a:extLst>
              <a:ext uri="{FF2B5EF4-FFF2-40B4-BE49-F238E27FC236}">
                <a16:creationId xmlns:a16="http://schemas.microsoft.com/office/drawing/2014/main" id="{C9EE3EEA-0D7A-D517-09A9-B0ACBC30E4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176547" y="3167355"/>
            <a:ext cx="925918" cy="925918"/>
          </a:xfrm>
          <a:prstGeom prst="rect">
            <a:avLst/>
          </a:prstGeom>
        </p:spPr>
      </p:pic>
      <p:sp>
        <p:nvSpPr>
          <p:cNvPr id="17" name="TextBox 16">
            <a:extLst>
              <a:ext uri="{FF2B5EF4-FFF2-40B4-BE49-F238E27FC236}">
                <a16:creationId xmlns:a16="http://schemas.microsoft.com/office/drawing/2014/main" id="{A307425A-ED64-CB69-D403-4C9334025720}"/>
              </a:ext>
            </a:extLst>
          </p:cNvPr>
          <p:cNvSpPr txBox="1"/>
          <p:nvPr/>
        </p:nvSpPr>
        <p:spPr>
          <a:xfrm>
            <a:off x="1126589" y="3144758"/>
            <a:ext cx="2876202" cy="338554"/>
          </a:xfrm>
          <a:prstGeom prst="rect">
            <a:avLst/>
          </a:prstGeom>
          <a:noFill/>
        </p:spPr>
        <p:txBody>
          <a:bodyPr wrap="square" rtlCol="0">
            <a:spAutoFit/>
          </a:bodyPr>
          <a:lstStyle/>
          <a:p>
            <a:pPr algn="ctr"/>
            <a:r>
              <a:rPr lang="en-IE" sz="1600" dirty="0"/>
              <a:t>Water temperature</a:t>
            </a:r>
          </a:p>
        </p:txBody>
      </p:sp>
      <p:sp>
        <p:nvSpPr>
          <p:cNvPr id="18" name="TextBox 17">
            <a:extLst>
              <a:ext uri="{FF2B5EF4-FFF2-40B4-BE49-F238E27FC236}">
                <a16:creationId xmlns:a16="http://schemas.microsoft.com/office/drawing/2014/main" id="{28CDCB91-B79B-A5CC-402F-436AD4496B5B}"/>
              </a:ext>
            </a:extLst>
          </p:cNvPr>
          <p:cNvSpPr txBox="1"/>
          <p:nvPr/>
        </p:nvSpPr>
        <p:spPr>
          <a:xfrm>
            <a:off x="5413724" y="3130467"/>
            <a:ext cx="925918" cy="338554"/>
          </a:xfrm>
          <a:prstGeom prst="rect">
            <a:avLst/>
          </a:prstGeom>
          <a:noFill/>
        </p:spPr>
        <p:txBody>
          <a:bodyPr wrap="square" rtlCol="0">
            <a:spAutoFit/>
          </a:bodyPr>
          <a:lstStyle/>
          <a:p>
            <a:pPr algn="ctr"/>
            <a:r>
              <a:rPr lang="en-IE" sz="1600" dirty="0"/>
              <a:t>Light</a:t>
            </a:r>
          </a:p>
        </p:txBody>
      </p:sp>
      <p:cxnSp>
        <p:nvCxnSpPr>
          <p:cNvPr id="19" name="Straight Arrow Connector 18">
            <a:extLst>
              <a:ext uri="{FF2B5EF4-FFF2-40B4-BE49-F238E27FC236}">
                <a16:creationId xmlns:a16="http://schemas.microsoft.com/office/drawing/2014/main" id="{3CA5E9BC-D76D-B88B-8386-0D9A3EEC7AF8}"/>
              </a:ext>
            </a:extLst>
          </p:cNvPr>
          <p:cNvCxnSpPr>
            <a:cxnSpLocks/>
          </p:cNvCxnSpPr>
          <p:nvPr/>
        </p:nvCxnSpPr>
        <p:spPr>
          <a:xfrm>
            <a:off x="3865260" y="4138171"/>
            <a:ext cx="309043" cy="408457"/>
          </a:xfrm>
          <a:prstGeom prst="straightConnector1">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4D38F6F-6907-1382-0CC2-B57BE698A5EC}"/>
              </a:ext>
            </a:extLst>
          </p:cNvPr>
          <p:cNvCxnSpPr>
            <a:cxnSpLocks/>
          </p:cNvCxnSpPr>
          <p:nvPr/>
        </p:nvCxnSpPr>
        <p:spPr>
          <a:xfrm flipH="1">
            <a:off x="4814902" y="4233395"/>
            <a:ext cx="269517" cy="288070"/>
          </a:xfrm>
          <a:prstGeom prst="straightConnector1">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0305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0DF95-D941-4887-9CE8-994AA5C17185}"/>
              </a:ext>
            </a:extLst>
          </p:cNvPr>
          <p:cNvSpPr>
            <a:spLocks noGrp="1"/>
          </p:cNvSpPr>
          <p:nvPr>
            <p:ph type="title"/>
          </p:nvPr>
        </p:nvSpPr>
        <p:spPr/>
        <p:txBody>
          <a:bodyPr/>
          <a:lstStyle/>
          <a:p>
            <a:r>
              <a:rPr lang="en-IE" dirty="0"/>
              <a:t>Today…</a:t>
            </a:r>
          </a:p>
        </p:txBody>
      </p:sp>
      <p:sp>
        <p:nvSpPr>
          <p:cNvPr id="3" name="Content Placeholder 2">
            <a:extLst>
              <a:ext uri="{FF2B5EF4-FFF2-40B4-BE49-F238E27FC236}">
                <a16:creationId xmlns:a16="http://schemas.microsoft.com/office/drawing/2014/main" id="{C6BE9135-5FCC-4739-BF47-DD3183376145}"/>
              </a:ext>
            </a:extLst>
          </p:cNvPr>
          <p:cNvSpPr>
            <a:spLocks noGrp="1"/>
          </p:cNvSpPr>
          <p:nvPr>
            <p:ph idx="1"/>
          </p:nvPr>
        </p:nvSpPr>
        <p:spPr>
          <a:xfrm>
            <a:off x="457199" y="1174698"/>
            <a:ext cx="8285333" cy="4876800"/>
          </a:xfrm>
        </p:spPr>
        <p:txBody>
          <a:bodyPr/>
          <a:lstStyle/>
          <a:p>
            <a:pPr marL="0" indent="0">
              <a:buNone/>
            </a:pPr>
            <a:endParaRPr lang="en-IE" dirty="0"/>
          </a:p>
          <a:p>
            <a:pPr marL="0" indent="0">
              <a:buNone/>
            </a:pPr>
            <a:r>
              <a:rPr lang="en-IE" dirty="0"/>
              <a:t>We are going to generate forecasts of </a:t>
            </a:r>
            <a:r>
              <a:rPr lang="en-IE" b="1" dirty="0"/>
              <a:t>primary productivity in lakes </a:t>
            </a:r>
            <a:r>
              <a:rPr lang="en-IE" dirty="0"/>
              <a:t>using an </a:t>
            </a:r>
            <a:r>
              <a:rPr lang="en-IE" b="1" dirty="0"/>
              <a:t>ecological model</a:t>
            </a:r>
            <a:r>
              <a:rPr lang="en-IE" dirty="0"/>
              <a:t> calibrated to real data from the </a:t>
            </a:r>
            <a:r>
              <a:rPr lang="en-IE" b="1" dirty="0">
                <a:solidFill>
                  <a:schemeClr val="accent5"/>
                </a:solidFill>
              </a:rPr>
              <a:t>National Ecological Observatory Network (NEON)</a:t>
            </a:r>
            <a:r>
              <a:rPr lang="en-IE" dirty="0">
                <a:solidFill>
                  <a:schemeClr val="accent5"/>
                </a:solidFill>
              </a:rPr>
              <a:t>. </a:t>
            </a:r>
          </a:p>
          <a:p>
            <a:pPr marL="0" indent="0">
              <a:buNone/>
            </a:pPr>
            <a:br>
              <a:rPr lang="en-IE" dirty="0"/>
            </a:br>
            <a:endParaRPr lang="en-IE" dirty="0"/>
          </a:p>
          <a:p>
            <a:pPr marL="0" indent="0">
              <a:buNone/>
            </a:pPr>
            <a:br>
              <a:rPr lang="en-IE" dirty="0"/>
            </a:br>
            <a:endParaRPr lang="en-IE" dirty="0"/>
          </a:p>
        </p:txBody>
      </p:sp>
      <p:pic>
        <p:nvPicPr>
          <p:cNvPr id="5" name="Content Placeholder 4" descr="Logo&#10;&#10;Description automatically generated">
            <a:extLst>
              <a:ext uri="{FF2B5EF4-FFF2-40B4-BE49-F238E27FC236}">
                <a16:creationId xmlns:a16="http://schemas.microsoft.com/office/drawing/2014/main" id="{E5B9873F-12FA-1FAF-C25E-FF39A106DE1F}"/>
              </a:ext>
            </a:extLst>
          </p:cNvPr>
          <p:cNvPicPr>
            <a:picLocks noChangeAspect="1"/>
          </p:cNvPicPr>
          <p:nvPr/>
        </p:nvPicPr>
        <p:blipFill>
          <a:blip r:embed="rId3"/>
          <a:stretch>
            <a:fillRect/>
          </a:stretch>
        </p:blipFill>
        <p:spPr>
          <a:xfrm>
            <a:off x="2376956" y="5506840"/>
            <a:ext cx="2523038" cy="928477"/>
          </a:xfrm>
          <a:prstGeom prst="rect">
            <a:avLst/>
          </a:prstGeom>
        </p:spPr>
      </p:pic>
      <p:sp>
        <p:nvSpPr>
          <p:cNvPr id="6" name="TextBox 5">
            <a:extLst>
              <a:ext uri="{FF2B5EF4-FFF2-40B4-BE49-F238E27FC236}">
                <a16:creationId xmlns:a16="http://schemas.microsoft.com/office/drawing/2014/main" id="{CB724401-9AC4-FBC6-A396-8333BE759133}"/>
              </a:ext>
            </a:extLst>
          </p:cNvPr>
          <p:cNvSpPr txBox="1"/>
          <p:nvPr/>
        </p:nvSpPr>
        <p:spPr>
          <a:xfrm>
            <a:off x="5330734" y="6611779"/>
            <a:ext cx="3813266" cy="246221"/>
          </a:xfrm>
          <a:prstGeom prst="rect">
            <a:avLst/>
          </a:prstGeom>
          <a:noFill/>
        </p:spPr>
        <p:txBody>
          <a:bodyPr wrap="square" rtlCol="0">
            <a:spAutoFit/>
          </a:bodyPr>
          <a:lstStyle/>
          <a:p>
            <a:pPr algn="r"/>
            <a:r>
              <a:rPr lang="en-US" sz="1000" dirty="0"/>
              <a:t>Image: Map of NEON sites, </a:t>
            </a:r>
            <a:r>
              <a:rPr lang="en-US" sz="1000" dirty="0" err="1"/>
              <a:t>neonscience.org</a:t>
            </a:r>
            <a:endParaRPr lang="en-US" sz="1000" dirty="0"/>
          </a:p>
        </p:txBody>
      </p:sp>
      <p:pic>
        <p:nvPicPr>
          <p:cNvPr id="7" name="Picture 6">
            <a:extLst>
              <a:ext uri="{FF2B5EF4-FFF2-40B4-BE49-F238E27FC236}">
                <a16:creationId xmlns:a16="http://schemas.microsoft.com/office/drawing/2014/main" id="{A4E41133-8D73-BF74-FF5D-B9670AECA455}"/>
              </a:ext>
            </a:extLst>
          </p:cNvPr>
          <p:cNvPicPr>
            <a:picLocks noChangeAspect="1"/>
          </p:cNvPicPr>
          <p:nvPr/>
        </p:nvPicPr>
        <p:blipFill>
          <a:blip r:embed="rId4"/>
          <a:stretch>
            <a:fillRect/>
          </a:stretch>
        </p:blipFill>
        <p:spPr>
          <a:xfrm>
            <a:off x="5187022" y="3317278"/>
            <a:ext cx="3813267" cy="3294501"/>
          </a:xfrm>
          <a:prstGeom prst="rect">
            <a:avLst/>
          </a:prstGeom>
        </p:spPr>
      </p:pic>
      <p:sp>
        <p:nvSpPr>
          <p:cNvPr id="8" name="TextBox 7">
            <a:extLst>
              <a:ext uri="{FF2B5EF4-FFF2-40B4-BE49-F238E27FC236}">
                <a16:creationId xmlns:a16="http://schemas.microsoft.com/office/drawing/2014/main" id="{3A3C969A-BDE9-C47F-B191-909E08908936}"/>
              </a:ext>
            </a:extLst>
          </p:cNvPr>
          <p:cNvSpPr txBox="1"/>
          <p:nvPr/>
        </p:nvSpPr>
        <p:spPr>
          <a:xfrm>
            <a:off x="457198" y="3317278"/>
            <a:ext cx="4785553" cy="2308324"/>
          </a:xfrm>
          <a:prstGeom prst="rect">
            <a:avLst/>
          </a:prstGeom>
          <a:noFill/>
        </p:spPr>
        <p:txBody>
          <a:bodyPr wrap="square" rtlCol="0">
            <a:spAutoFit/>
          </a:bodyPr>
          <a:lstStyle/>
          <a:p>
            <a:r>
              <a:rPr lang="en-US" sz="2400" b="1" dirty="0">
                <a:solidFill>
                  <a:schemeClr val="accent5"/>
                </a:solidFill>
              </a:rPr>
              <a:t>NEON </a:t>
            </a:r>
            <a:r>
              <a:rPr lang="en-US" sz="2400" dirty="0">
                <a:solidFill>
                  <a:schemeClr val="accent5"/>
                </a:solidFill>
              </a:rPr>
              <a:t>is a continental-scale observatory designed to collect long-term open access ecological data to better understand how U.S. terrestrial and aquatic ecosystems are changing</a:t>
            </a:r>
          </a:p>
        </p:txBody>
      </p:sp>
    </p:spTree>
    <p:extLst>
      <p:ext uri="{BB962C8B-B14F-4D97-AF65-F5344CB8AC3E}">
        <p14:creationId xmlns:p14="http://schemas.microsoft.com/office/powerpoint/2010/main" val="34781201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1950"/>
            <a:ext cx="9144000" cy="990600"/>
          </a:xfrm>
        </p:spPr>
        <p:txBody>
          <a:bodyPr>
            <a:normAutofit/>
          </a:bodyPr>
          <a:lstStyle/>
          <a:p>
            <a:r>
              <a:rPr lang="en-US" b="1" dirty="0">
                <a:solidFill>
                  <a:schemeClr val="accent1">
                    <a:lumMod val="75000"/>
                  </a:schemeClr>
                </a:solidFill>
              </a:rPr>
              <a:t> Learning objectives of today’s module:</a:t>
            </a:r>
          </a:p>
        </p:txBody>
      </p:sp>
      <p:sp>
        <p:nvSpPr>
          <p:cNvPr id="3" name="Content Placeholder 2"/>
          <p:cNvSpPr>
            <a:spLocks noGrp="1"/>
          </p:cNvSpPr>
          <p:nvPr>
            <p:ph idx="1"/>
          </p:nvPr>
        </p:nvSpPr>
        <p:spPr>
          <a:xfrm>
            <a:off x="276225" y="1904844"/>
            <a:ext cx="4572000" cy="4772181"/>
          </a:xfrm>
        </p:spPr>
        <p:txBody>
          <a:bodyPr>
            <a:noAutofit/>
          </a:bodyPr>
          <a:lstStyle/>
          <a:p>
            <a:pPr lvl="0"/>
            <a:r>
              <a:rPr lang="en-US" sz="2200" dirty="0"/>
              <a:t>Describe an ecological forecast and the iterative forecasting cycle</a:t>
            </a:r>
          </a:p>
          <a:p>
            <a:pPr lvl="0"/>
            <a:r>
              <a:rPr lang="en-US" sz="2200" dirty="0"/>
              <a:t>Explore and visualize NEON data</a:t>
            </a:r>
          </a:p>
          <a:p>
            <a:pPr lvl="0"/>
            <a:r>
              <a:rPr lang="en-US" sz="2200" dirty="0"/>
              <a:t>Construct an ecological model to generate forecasts of ecosystem primary productivity with uncertainty</a:t>
            </a:r>
          </a:p>
          <a:p>
            <a:pPr lvl="0"/>
            <a:r>
              <a:rPr lang="en-US" sz="2200" dirty="0"/>
              <a:t>Adjust model parameters and inputs to study how they affect forecast performance relative to observations</a:t>
            </a:r>
          </a:p>
          <a:p>
            <a:pPr lvl="0"/>
            <a:r>
              <a:rPr lang="en-US" sz="2200" dirty="0"/>
              <a:t>Compare productivity forecasts among NEON sites in different climatic regions</a:t>
            </a:r>
            <a:endParaRPr lang="en-IE" sz="2200" dirty="0"/>
          </a:p>
        </p:txBody>
      </p:sp>
      <p:grpSp>
        <p:nvGrpSpPr>
          <p:cNvPr id="4" name="Group 3">
            <a:extLst>
              <a:ext uri="{FF2B5EF4-FFF2-40B4-BE49-F238E27FC236}">
                <a16:creationId xmlns:a16="http://schemas.microsoft.com/office/drawing/2014/main" id="{8D2B5C2C-6338-42BF-A860-239511055D08}"/>
              </a:ext>
            </a:extLst>
          </p:cNvPr>
          <p:cNvGrpSpPr>
            <a:grpSpLocks noChangeAspect="1"/>
          </p:cNvGrpSpPr>
          <p:nvPr/>
        </p:nvGrpSpPr>
        <p:grpSpPr>
          <a:xfrm>
            <a:off x="5219700" y="2276475"/>
            <a:ext cx="3752850" cy="3049023"/>
            <a:chOff x="5486400" y="1600200"/>
            <a:chExt cx="3326606" cy="2702719"/>
          </a:xfrm>
        </p:grpSpPr>
        <p:pic>
          <p:nvPicPr>
            <p:cNvPr id="5" name="Picture 4" descr="Diagram&#10;&#10;Description automatically generated">
              <a:extLst>
                <a:ext uri="{FF2B5EF4-FFF2-40B4-BE49-F238E27FC236}">
                  <a16:creationId xmlns:a16="http://schemas.microsoft.com/office/drawing/2014/main" id="{A8075D9E-A033-4285-82D0-81AA77C18EEA}"/>
                </a:ext>
              </a:extLst>
            </p:cNvPr>
            <p:cNvPicPr>
              <a:picLocks noChangeAspect="1"/>
            </p:cNvPicPr>
            <p:nvPr/>
          </p:nvPicPr>
          <p:blipFill rotWithShape="1">
            <a:blip r:embed="rId3"/>
            <a:srcRect l="620" t="951" r="636" b="892"/>
            <a:stretch/>
          </p:blipFill>
          <p:spPr>
            <a:xfrm>
              <a:off x="5486400" y="1600200"/>
              <a:ext cx="3326606" cy="2702719"/>
            </a:xfrm>
            <a:prstGeom prst="rect">
              <a:avLst/>
            </a:prstGeom>
            <a:ln>
              <a:solidFill>
                <a:schemeClr val="tx1"/>
              </a:solidFill>
            </a:ln>
          </p:spPr>
        </p:pic>
        <p:sp>
          <p:nvSpPr>
            <p:cNvPr id="6" name="Rectangle 5">
              <a:extLst>
                <a:ext uri="{FF2B5EF4-FFF2-40B4-BE49-F238E27FC236}">
                  <a16:creationId xmlns:a16="http://schemas.microsoft.com/office/drawing/2014/main" id="{413841B6-211F-45AA-998C-294ED6690E44}"/>
                </a:ext>
              </a:extLst>
            </p:cNvPr>
            <p:cNvSpPr/>
            <p:nvPr/>
          </p:nvSpPr>
          <p:spPr>
            <a:xfrm>
              <a:off x="5676900" y="2419350"/>
              <a:ext cx="490538" cy="733425"/>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Rectangle 6">
              <a:extLst>
                <a:ext uri="{FF2B5EF4-FFF2-40B4-BE49-F238E27FC236}">
                  <a16:creationId xmlns:a16="http://schemas.microsoft.com/office/drawing/2014/main" id="{876BE8E6-DBC2-4515-A722-39BCE3894F4E}"/>
                </a:ext>
              </a:extLst>
            </p:cNvPr>
            <p:cNvSpPr/>
            <p:nvPr/>
          </p:nvSpPr>
          <p:spPr>
            <a:xfrm>
              <a:off x="5619750" y="3238500"/>
              <a:ext cx="590550" cy="766763"/>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Tree>
    <p:extLst>
      <p:ext uri="{BB962C8B-B14F-4D97-AF65-F5344CB8AC3E}">
        <p14:creationId xmlns:p14="http://schemas.microsoft.com/office/powerpoint/2010/main" val="2215080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475"/>
            <a:ext cx="8229600" cy="990600"/>
          </a:xfrm>
        </p:spPr>
        <p:txBody>
          <a:bodyPr>
            <a:normAutofit/>
          </a:bodyPr>
          <a:lstStyle/>
          <a:p>
            <a:r>
              <a:rPr lang="en-US" b="1" dirty="0">
                <a:solidFill>
                  <a:schemeClr val="accent1">
                    <a:lumMod val="75000"/>
                  </a:schemeClr>
                </a:solidFill>
              </a:rPr>
              <a:t> Activity A</a:t>
            </a:r>
          </a:p>
        </p:txBody>
      </p:sp>
      <p:sp>
        <p:nvSpPr>
          <p:cNvPr id="3" name="Content Placeholder 2"/>
          <p:cNvSpPr>
            <a:spLocks noGrp="1"/>
          </p:cNvSpPr>
          <p:nvPr>
            <p:ph idx="1"/>
          </p:nvPr>
        </p:nvSpPr>
        <p:spPr>
          <a:xfrm>
            <a:off x="353675" y="1759403"/>
            <a:ext cx="4622056" cy="4876800"/>
          </a:xfrm>
        </p:spPr>
        <p:txBody>
          <a:bodyPr>
            <a:normAutofit lnSpcReduction="10000"/>
          </a:bodyPr>
          <a:lstStyle/>
          <a:p>
            <a:pPr marL="0" indent="0">
              <a:buNone/>
            </a:pPr>
            <a:r>
              <a:rPr lang="en-US" dirty="0"/>
              <a:t>With a partner (work in pairs):</a:t>
            </a:r>
          </a:p>
          <a:p>
            <a:pPr marL="457200" indent="-457200">
              <a:buFont typeface="+mj-lt"/>
              <a:buAutoNum type="arabicPeriod"/>
            </a:pPr>
            <a:r>
              <a:rPr lang="en-US" dirty="0"/>
              <a:t>Select a NEON site</a:t>
            </a:r>
          </a:p>
          <a:p>
            <a:pPr marL="457200" indent="-457200">
              <a:buFont typeface="+mj-lt"/>
              <a:buAutoNum type="arabicPeriod"/>
            </a:pPr>
            <a:r>
              <a:rPr lang="en-US" dirty="0"/>
              <a:t>Visualize the variables at the site</a:t>
            </a:r>
          </a:p>
          <a:p>
            <a:pPr marL="457200" indent="-457200">
              <a:buFont typeface="+mj-lt"/>
              <a:buAutoNum type="arabicPeriod"/>
            </a:pPr>
            <a:r>
              <a:rPr lang="en-US" dirty="0"/>
              <a:t>Explore variable relationships</a:t>
            </a:r>
          </a:p>
          <a:p>
            <a:pPr marL="457200" indent="-457200">
              <a:buFont typeface="+mj-lt"/>
              <a:buAutoNum type="arabicPeriod"/>
            </a:pPr>
            <a:r>
              <a:rPr lang="en-US" dirty="0"/>
              <a:t>Explore the lake ecosystem model structure</a:t>
            </a:r>
          </a:p>
          <a:p>
            <a:pPr marL="457200" indent="-457200">
              <a:buFont typeface="+mj-lt"/>
              <a:buAutoNum type="arabicPeriod"/>
            </a:pPr>
            <a:r>
              <a:rPr lang="en-US" dirty="0"/>
              <a:t>Within pairs, each student builds their own ecosystem model; students then compare the performance of the two different models in predicting productivity at the same lake</a:t>
            </a:r>
          </a:p>
          <a:p>
            <a:pPr marL="457200" indent="-457200">
              <a:buFont typeface="+mj-lt"/>
              <a:buAutoNum type="arabicPeriod"/>
            </a:pPr>
            <a:endParaRPr lang="en-US" dirty="0"/>
          </a:p>
        </p:txBody>
      </p:sp>
      <p:pic>
        <p:nvPicPr>
          <p:cNvPr id="4" name="Content Placeholder 4" descr="Logo&#10;&#10;Description automatically generated">
            <a:extLst>
              <a:ext uri="{FF2B5EF4-FFF2-40B4-BE49-F238E27FC236}">
                <a16:creationId xmlns:a16="http://schemas.microsoft.com/office/drawing/2014/main" id="{955F63CB-D143-44EA-8A22-EBC10E3D7EDD}"/>
              </a:ext>
            </a:extLst>
          </p:cNvPr>
          <p:cNvPicPr>
            <a:picLocks noChangeAspect="1"/>
          </p:cNvPicPr>
          <p:nvPr/>
        </p:nvPicPr>
        <p:blipFill>
          <a:blip r:embed="rId3"/>
          <a:stretch>
            <a:fillRect/>
          </a:stretch>
        </p:blipFill>
        <p:spPr>
          <a:xfrm>
            <a:off x="5463282" y="546521"/>
            <a:ext cx="3083265" cy="1134641"/>
          </a:xfrm>
          <a:prstGeom prst="rect">
            <a:avLst/>
          </a:prstGeom>
        </p:spPr>
      </p:pic>
      <p:pic>
        <p:nvPicPr>
          <p:cNvPr id="6" name="Picture 5" descr="Chart, scatter chart&#10;&#10;Description automatically generated">
            <a:extLst>
              <a:ext uri="{FF2B5EF4-FFF2-40B4-BE49-F238E27FC236}">
                <a16:creationId xmlns:a16="http://schemas.microsoft.com/office/drawing/2014/main" id="{1469764B-5F3E-4224-8502-22992E8912C2}"/>
              </a:ext>
            </a:extLst>
          </p:cNvPr>
          <p:cNvPicPr>
            <a:picLocks noChangeAspect="1"/>
          </p:cNvPicPr>
          <p:nvPr/>
        </p:nvPicPr>
        <p:blipFill>
          <a:blip r:embed="rId4"/>
          <a:stretch>
            <a:fillRect/>
          </a:stretch>
        </p:blipFill>
        <p:spPr>
          <a:xfrm>
            <a:off x="5219508" y="1902278"/>
            <a:ext cx="3570817" cy="2295525"/>
          </a:xfrm>
          <a:prstGeom prst="rect">
            <a:avLst/>
          </a:prstGeom>
          <a:ln>
            <a:solidFill>
              <a:schemeClr val="tx1"/>
            </a:solidFill>
          </a:ln>
        </p:spPr>
      </p:pic>
      <p:pic>
        <p:nvPicPr>
          <p:cNvPr id="8" name="Picture 7" descr="Chart, scatter chart&#10;&#10;Description automatically generated">
            <a:extLst>
              <a:ext uri="{FF2B5EF4-FFF2-40B4-BE49-F238E27FC236}">
                <a16:creationId xmlns:a16="http://schemas.microsoft.com/office/drawing/2014/main" id="{74BD2F20-6497-4B3F-912A-381E4EC26C4E}"/>
              </a:ext>
            </a:extLst>
          </p:cNvPr>
          <p:cNvPicPr>
            <a:picLocks noChangeAspect="1"/>
          </p:cNvPicPr>
          <p:nvPr/>
        </p:nvPicPr>
        <p:blipFill>
          <a:blip r:embed="rId5"/>
          <a:stretch>
            <a:fillRect/>
          </a:stretch>
        </p:blipFill>
        <p:spPr>
          <a:xfrm>
            <a:off x="5219507" y="4412115"/>
            <a:ext cx="3570817" cy="2295525"/>
          </a:xfrm>
          <a:prstGeom prst="rect">
            <a:avLst/>
          </a:prstGeom>
          <a:ln>
            <a:solidFill>
              <a:schemeClr val="tx1"/>
            </a:solidFill>
          </a:ln>
        </p:spPr>
      </p:pic>
    </p:spTree>
    <p:extLst>
      <p:ext uri="{BB962C8B-B14F-4D97-AF65-F5344CB8AC3E}">
        <p14:creationId xmlns:p14="http://schemas.microsoft.com/office/powerpoint/2010/main" val="36304090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371475"/>
            <a:ext cx="8229600" cy="990600"/>
          </a:xfrm>
        </p:spPr>
        <p:txBody>
          <a:bodyPr>
            <a:normAutofit/>
          </a:bodyPr>
          <a:lstStyle/>
          <a:p>
            <a:r>
              <a:rPr lang="en-US" b="1" dirty="0">
                <a:solidFill>
                  <a:schemeClr val="accent1">
                    <a:lumMod val="75000"/>
                  </a:schemeClr>
                </a:solidFill>
              </a:rPr>
              <a:t> Activity B</a:t>
            </a:r>
          </a:p>
        </p:txBody>
      </p:sp>
      <p:sp>
        <p:nvSpPr>
          <p:cNvPr id="3" name="Content Placeholder 2"/>
          <p:cNvSpPr>
            <a:spLocks noGrp="1"/>
          </p:cNvSpPr>
          <p:nvPr>
            <p:ph idx="1"/>
          </p:nvPr>
        </p:nvSpPr>
        <p:spPr>
          <a:xfrm>
            <a:off x="381000" y="1600200"/>
            <a:ext cx="4857750" cy="4876800"/>
          </a:xfrm>
        </p:spPr>
        <p:txBody>
          <a:bodyPr>
            <a:normAutofit/>
          </a:bodyPr>
          <a:lstStyle/>
          <a:p>
            <a:pPr marL="0" indent="0">
              <a:buNone/>
            </a:pPr>
            <a:r>
              <a:rPr lang="en-US" dirty="0"/>
              <a:t>With a partner (work in pairs):</a:t>
            </a:r>
          </a:p>
          <a:p>
            <a:pPr marL="457200" indent="-457200">
              <a:buFont typeface="+mj-lt"/>
              <a:buAutoNum type="arabicPeriod"/>
            </a:pPr>
            <a:r>
              <a:rPr lang="en-US" dirty="0"/>
              <a:t>Quantify forecast uncertainty</a:t>
            </a:r>
          </a:p>
          <a:p>
            <a:pPr marL="457200" indent="-457200">
              <a:buFont typeface="+mj-lt"/>
              <a:buAutoNum type="arabicPeriod"/>
            </a:pPr>
            <a:r>
              <a:rPr lang="en-US" dirty="0"/>
              <a:t>Generate a forecast of primary productivity for your site</a:t>
            </a:r>
          </a:p>
          <a:p>
            <a:pPr marL="457200" indent="-457200">
              <a:buFont typeface="+mj-lt"/>
              <a:buAutoNum type="arabicPeriod"/>
            </a:pPr>
            <a:r>
              <a:rPr lang="en-US" dirty="0"/>
              <a:t>Communicate forecast</a:t>
            </a:r>
          </a:p>
          <a:p>
            <a:pPr marL="457200" indent="-457200">
              <a:buFont typeface="+mj-lt"/>
              <a:buAutoNum type="arabicPeriod"/>
            </a:pPr>
            <a:r>
              <a:rPr lang="en-US" dirty="0"/>
              <a:t>Assess forecast with data</a:t>
            </a:r>
          </a:p>
          <a:p>
            <a:pPr marL="0" indent="0">
              <a:buNone/>
            </a:pPr>
            <a:endParaRPr lang="en-US" dirty="0"/>
          </a:p>
          <a:p>
            <a:pPr marL="457200" indent="-457200">
              <a:buFont typeface="+mj-lt"/>
              <a:buAutoNum type="arabicPeriod"/>
            </a:pPr>
            <a:endParaRPr lang="en-US" dirty="0"/>
          </a:p>
        </p:txBody>
      </p:sp>
      <p:grpSp>
        <p:nvGrpSpPr>
          <p:cNvPr id="8" name="Group 7">
            <a:extLst>
              <a:ext uri="{FF2B5EF4-FFF2-40B4-BE49-F238E27FC236}">
                <a16:creationId xmlns:a16="http://schemas.microsoft.com/office/drawing/2014/main" id="{8D57C2B6-7E52-4CEC-89E1-00BF59008779}"/>
              </a:ext>
            </a:extLst>
          </p:cNvPr>
          <p:cNvGrpSpPr>
            <a:grpSpLocks noChangeAspect="1"/>
          </p:cNvGrpSpPr>
          <p:nvPr/>
        </p:nvGrpSpPr>
        <p:grpSpPr>
          <a:xfrm>
            <a:off x="5219700" y="2276475"/>
            <a:ext cx="3752850" cy="3049023"/>
            <a:chOff x="5486400" y="1600200"/>
            <a:chExt cx="3326606" cy="2702719"/>
          </a:xfrm>
        </p:grpSpPr>
        <p:pic>
          <p:nvPicPr>
            <p:cNvPr id="5" name="Picture 4" descr="Diagram&#10;&#10;Description automatically generated">
              <a:extLst>
                <a:ext uri="{FF2B5EF4-FFF2-40B4-BE49-F238E27FC236}">
                  <a16:creationId xmlns:a16="http://schemas.microsoft.com/office/drawing/2014/main" id="{9C6B7EA7-03F6-45C1-BDE4-CF4EFCEFC84E}"/>
                </a:ext>
              </a:extLst>
            </p:cNvPr>
            <p:cNvPicPr>
              <a:picLocks noChangeAspect="1"/>
            </p:cNvPicPr>
            <p:nvPr/>
          </p:nvPicPr>
          <p:blipFill rotWithShape="1">
            <a:blip r:embed="rId3"/>
            <a:srcRect l="620" t="951" r="636" b="892"/>
            <a:stretch/>
          </p:blipFill>
          <p:spPr>
            <a:xfrm>
              <a:off x="5486400" y="1600200"/>
              <a:ext cx="3326606" cy="2702719"/>
            </a:xfrm>
            <a:prstGeom prst="rect">
              <a:avLst/>
            </a:prstGeom>
            <a:ln>
              <a:solidFill>
                <a:schemeClr val="tx1"/>
              </a:solidFill>
            </a:ln>
          </p:spPr>
        </p:pic>
        <p:sp>
          <p:nvSpPr>
            <p:cNvPr id="6" name="Rectangle 5">
              <a:extLst>
                <a:ext uri="{FF2B5EF4-FFF2-40B4-BE49-F238E27FC236}">
                  <a16:creationId xmlns:a16="http://schemas.microsoft.com/office/drawing/2014/main" id="{DAD4FFF5-8302-4150-B614-3417483FD150}"/>
                </a:ext>
              </a:extLst>
            </p:cNvPr>
            <p:cNvSpPr/>
            <p:nvPr/>
          </p:nvSpPr>
          <p:spPr>
            <a:xfrm>
              <a:off x="5676900" y="2419350"/>
              <a:ext cx="490538" cy="733425"/>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Rectangle 6">
              <a:extLst>
                <a:ext uri="{FF2B5EF4-FFF2-40B4-BE49-F238E27FC236}">
                  <a16:creationId xmlns:a16="http://schemas.microsoft.com/office/drawing/2014/main" id="{148A4850-BC34-4CA3-888F-E05F130897AA}"/>
                </a:ext>
              </a:extLst>
            </p:cNvPr>
            <p:cNvSpPr/>
            <p:nvPr/>
          </p:nvSpPr>
          <p:spPr>
            <a:xfrm>
              <a:off x="5619750" y="3238500"/>
              <a:ext cx="590550" cy="766763"/>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Tree>
    <p:extLst>
      <p:ext uri="{BB962C8B-B14F-4D97-AF65-F5344CB8AC3E}">
        <p14:creationId xmlns:p14="http://schemas.microsoft.com/office/powerpoint/2010/main" val="17102056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475"/>
            <a:ext cx="8229600" cy="990600"/>
          </a:xfrm>
        </p:spPr>
        <p:txBody>
          <a:bodyPr>
            <a:normAutofit/>
          </a:bodyPr>
          <a:lstStyle/>
          <a:p>
            <a:r>
              <a:rPr lang="en-US" b="1" dirty="0">
                <a:solidFill>
                  <a:schemeClr val="accent1">
                    <a:lumMod val="75000"/>
                  </a:schemeClr>
                </a:solidFill>
              </a:rPr>
              <a:t> Activity C</a:t>
            </a:r>
          </a:p>
        </p:txBody>
      </p:sp>
      <p:sp>
        <p:nvSpPr>
          <p:cNvPr id="3" name="Content Placeholder 2"/>
          <p:cNvSpPr>
            <a:spLocks noGrp="1"/>
          </p:cNvSpPr>
          <p:nvPr>
            <p:ph idx="1"/>
          </p:nvPr>
        </p:nvSpPr>
        <p:spPr>
          <a:xfrm>
            <a:off x="228600" y="1362075"/>
            <a:ext cx="4686300" cy="5172075"/>
          </a:xfrm>
        </p:spPr>
        <p:txBody>
          <a:bodyPr>
            <a:normAutofit/>
          </a:bodyPr>
          <a:lstStyle/>
          <a:p>
            <a:pPr marL="0" indent="0">
              <a:buNone/>
            </a:pPr>
            <a:r>
              <a:rPr lang="en-US" dirty="0"/>
              <a:t>With a partner (work in pairs):</a:t>
            </a:r>
          </a:p>
          <a:p>
            <a:pPr marL="457200" indent="-457200">
              <a:buFont typeface="+mj-lt"/>
              <a:buAutoNum type="arabicPeriod"/>
            </a:pPr>
            <a:r>
              <a:rPr lang="en-US" dirty="0"/>
              <a:t>Update model to improve forecast</a:t>
            </a:r>
          </a:p>
          <a:p>
            <a:pPr marL="457200" indent="-457200">
              <a:buFont typeface="+mj-lt"/>
              <a:buAutoNum type="arabicPeriod"/>
            </a:pPr>
            <a:r>
              <a:rPr lang="en-US" dirty="0"/>
              <a:t>Generate the next forecast</a:t>
            </a:r>
          </a:p>
          <a:p>
            <a:pPr marL="0" indent="0">
              <a:buNone/>
            </a:pPr>
            <a:r>
              <a:rPr lang="en-US" dirty="0"/>
              <a:t>Regroup as a class and compare how your forecasts did over time at different lake sites.</a:t>
            </a:r>
          </a:p>
          <a:p>
            <a:pPr marL="0" indent="0">
              <a:buNone/>
            </a:pPr>
            <a:endParaRPr lang="en-US" dirty="0"/>
          </a:p>
        </p:txBody>
      </p:sp>
      <p:pic>
        <p:nvPicPr>
          <p:cNvPr id="7" name="Picture 6" descr="Map&#10;&#10;Description automatically generated">
            <a:extLst>
              <a:ext uri="{FF2B5EF4-FFF2-40B4-BE49-F238E27FC236}">
                <a16:creationId xmlns:a16="http://schemas.microsoft.com/office/drawing/2014/main" id="{94A93CF6-00AF-4515-A768-5A0B5A382097}"/>
              </a:ext>
            </a:extLst>
          </p:cNvPr>
          <p:cNvPicPr>
            <a:picLocks noChangeAspect="1"/>
          </p:cNvPicPr>
          <p:nvPr/>
        </p:nvPicPr>
        <p:blipFill>
          <a:blip r:embed="rId3"/>
          <a:stretch>
            <a:fillRect/>
          </a:stretch>
        </p:blipFill>
        <p:spPr>
          <a:xfrm>
            <a:off x="5059856" y="2397760"/>
            <a:ext cx="3878404" cy="2328329"/>
          </a:xfrm>
          <a:prstGeom prst="rect">
            <a:avLst/>
          </a:prstGeom>
          <a:ln w="19050">
            <a:solidFill>
              <a:schemeClr val="tx1"/>
            </a:solidFill>
          </a:ln>
        </p:spPr>
      </p:pic>
    </p:spTree>
    <p:extLst>
      <p:ext uri="{BB962C8B-B14F-4D97-AF65-F5344CB8AC3E}">
        <p14:creationId xmlns:p14="http://schemas.microsoft.com/office/powerpoint/2010/main" val="41629246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83C35-5F90-40AA-AD5D-CE3ECBCD3E47}"/>
              </a:ext>
            </a:extLst>
          </p:cNvPr>
          <p:cNvSpPr>
            <a:spLocks noGrp="1"/>
          </p:cNvSpPr>
          <p:nvPr>
            <p:ph type="title"/>
          </p:nvPr>
        </p:nvSpPr>
        <p:spPr/>
        <p:txBody>
          <a:bodyPr/>
          <a:lstStyle/>
          <a:p>
            <a:r>
              <a:rPr lang="en-IE" b="1" dirty="0"/>
              <a:t>Shiny App</a:t>
            </a:r>
          </a:p>
        </p:txBody>
      </p:sp>
      <p:sp>
        <p:nvSpPr>
          <p:cNvPr id="3" name="Content Placeholder 2">
            <a:extLst>
              <a:ext uri="{FF2B5EF4-FFF2-40B4-BE49-F238E27FC236}">
                <a16:creationId xmlns:a16="http://schemas.microsoft.com/office/drawing/2014/main" id="{C8DBA024-AA42-49EB-9557-028E3266F457}"/>
              </a:ext>
            </a:extLst>
          </p:cNvPr>
          <p:cNvSpPr>
            <a:spLocks noGrp="1"/>
          </p:cNvSpPr>
          <p:nvPr>
            <p:ph idx="1"/>
          </p:nvPr>
        </p:nvSpPr>
        <p:spPr>
          <a:xfrm>
            <a:off x="245739" y="1600200"/>
            <a:ext cx="4707837" cy="4876800"/>
          </a:xfrm>
        </p:spPr>
        <p:txBody>
          <a:bodyPr/>
          <a:lstStyle/>
          <a:p>
            <a:r>
              <a:rPr lang="en-IE" dirty="0"/>
              <a:t>This is an interactive webpage </a:t>
            </a:r>
            <a:r>
              <a:rPr lang="en-US" dirty="0"/>
              <a:t>built using R</a:t>
            </a:r>
          </a:p>
          <a:p>
            <a:r>
              <a:rPr lang="en-US" dirty="0"/>
              <a:t>It has interactive plots and options embedded which allow you to build your own personal model, visualize and explore the data, and answer questions</a:t>
            </a:r>
          </a:p>
          <a:p>
            <a:r>
              <a:rPr lang="en-US" dirty="0"/>
              <a:t>The module does not require writing any code in R to complete activities!</a:t>
            </a:r>
          </a:p>
          <a:p>
            <a:pPr marL="0" indent="0">
              <a:buNone/>
            </a:pPr>
            <a:endParaRPr lang="en-IE" dirty="0"/>
          </a:p>
        </p:txBody>
      </p:sp>
      <p:pic>
        <p:nvPicPr>
          <p:cNvPr id="1026" name="Picture 2" descr="Using R and Shiny to build interactive, data-driven web apps for free | by  William Nicholas | CoProcure | Medium">
            <a:extLst>
              <a:ext uri="{FF2B5EF4-FFF2-40B4-BE49-F238E27FC236}">
                <a16:creationId xmlns:a16="http://schemas.microsoft.com/office/drawing/2014/main" id="{08C88B5B-CE22-48CF-9830-DFD6B21373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2785" y="1123333"/>
            <a:ext cx="3944685" cy="158677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4D9B46D1-4B09-475A-9F25-4BB72211396C}"/>
              </a:ext>
            </a:extLst>
          </p:cNvPr>
          <p:cNvPicPr>
            <a:picLocks noChangeAspect="1"/>
          </p:cNvPicPr>
          <p:nvPr/>
        </p:nvPicPr>
        <p:blipFill>
          <a:blip r:embed="rId4"/>
          <a:stretch>
            <a:fillRect/>
          </a:stretch>
        </p:blipFill>
        <p:spPr>
          <a:xfrm>
            <a:off x="4949313" y="3086100"/>
            <a:ext cx="4131628" cy="3467100"/>
          </a:xfrm>
          <a:prstGeom prst="rect">
            <a:avLst/>
          </a:prstGeom>
          <a:ln w="19050">
            <a:solidFill>
              <a:schemeClr val="accent1"/>
            </a:solidFill>
          </a:ln>
        </p:spPr>
      </p:pic>
    </p:spTree>
    <p:extLst>
      <p:ext uri="{BB962C8B-B14F-4D97-AF65-F5344CB8AC3E}">
        <p14:creationId xmlns:p14="http://schemas.microsoft.com/office/powerpoint/2010/main" val="18674924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82089F-86EC-FA73-F07A-823CF725150B}"/>
              </a:ext>
            </a:extLst>
          </p:cNvPr>
          <p:cNvPicPr>
            <a:picLocks noChangeAspect="1"/>
          </p:cNvPicPr>
          <p:nvPr/>
        </p:nvPicPr>
        <p:blipFill>
          <a:blip r:embed="rId3"/>
          <a:stretch>
            <a:fillRect/>
          </a:stretch>
        </p:blipFill>
        <p:spPr>
          <a:xfrm>
            <a:off x="1162051" y="3586482"/>
            <a:ext cx="6337300" cy="2387600"/>
          </a:xfrm>
          <a:prstGeom prst="rect">
            <a:avLst/>
          </a:prstGeom>
          <a:ln>
            <a:solidFill>
              <a:schemeClr val="tx1"/>
            </a:solidFill>
          </a:ln>
        </p:spPr>
      </p:pic>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US" dirty="0"/>
              <a:t>Downloading the Report</a:t>
            </a:r>
            <a:endParaRPr lang="en-IE" dirty="0"/>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457200" y="1600200"/>
            <a:ext cx="7524749" cy="4876800"/>
          </a:xfrm>
        </p:spPr>
        <p:txBody>
          <a:bodyPr>
            <a:normAutofit/>
          </a:bodyPr>
          <a:lstStyle/>
          <a:p>
            <a:pPr marL="457200" indent="-457200">
              <a:buFont typeface="+mj-lt"/>
              <a:buAutoNum type="arabicPeriod"/>
            </a:pPr>
            <a:r>
              <a:rPr lang="en-IE" dirty="0"/>
              <a:t>Navigate to the “Introduction” tab</a:t>
            </a:r>
          </a:p>
          <a:p>
            <a:pPr marL="457200" indent="-457200">
              <a:buFont typeface="+mj-lt"/>
              <a:buAutoNum type="arabicPeriod"/>
            </a:pPr>
            <a:r>
              <a:rPr lang="en-IE" dirty="0"/>
              <a:t>Click on the “Download Final Report Template” button to download a Word document into which you can type your answers.</a:t>
            </a:r>
          </a:p>
        </p:txBody>
      </p:sp>
      <p:sp>
        <p:nvSpPr>
          <p:cNvPr id="6" name="Rectangle 5">
            <a:extLst>
              <a:ext uri="{FF2B5EF4-FFF2-40B4-BE49-F238E27FC236}">
                <a16:creationId xmlns:a16="http://schemas.microsoft.com/office/drawing/2014/main" id="{269DC709-0BD2-48EF-9E83-B02C6B775DBC}"/>
              </a:ext>
            </a:extLst>
          </p:cNvPr>
          <p:cNvSpPr/>
          <p:nvPr/>
        </p:nvSpPr>
        <p:spPr>
          <a:xfrm>
            <a:off x="1252805" y="5377059"/>
            <a:ext cx="3217595" cy="4903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008208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D98A5A-712D-3090-8307-55612FB7DCBB}"/>
              </a:ext>
            </a:extLst>
          </p:cNvPr>
          <p:cNvPicPr>
            <a:picLocks noChangeAspect="1"/>
          </p:cNvPicPr>
          <p:nvPr/>
        </p:nvPicPr>
        <p:blipFill>
          <a:blip r:embed="rId3"/>
          <a:stretch>
            <a:fillRect/>
          </a:stretch>
        </p:blipFill>
        <p:spPr>
          <a:xfrm>
            <a:off x="4472393" y="1507734"/>
            <a:ext cx="4464597" cy="1971675"/>
          </a:xfrm>
          <a:prstGeom prst="rect">
            <a:avLst/>
          </a:prstGeom>
          <a:ln>
            <a:solidFill>
              <a:schemeClr val="tx1"/>
            </a:solidFill>
          </a:ln>
        </p:spPr>
      </p:pic>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IE" dirty="0"/>
              <a:t>Saving &amp; Resuming Progress</a:t>
            </a:r>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207010" y="1600200"/>
            <a:ext cx="4300221" cy="5189884"/>
          </a:xfrm>
        </p:spPr>
        <p:txBody>
          <a:bodyPr>
            <a:normAutofit fontScale="92500" lnSpcReduction="20000"/>
          </a:bodyPr>
          <a:lstStyle/>
          <a:p>
            <a:pPr marL="0" indent="0">
              <a:buNone/>
            </a:pPr>
            <a:r>
              <a:rPr lang="en-IE" b="1" dirty="0"/>
              <a:t>Saving Progress</a:t>
            </a:r>
          </a:p>
          <a:p>
            <a:pPr marL="457200" indent="-457200">
              <a:buFont typeface="+mj-lt"/>
              <a:buAutoNum type="arabicPeriod"/>
            </a:pPr>
            <a:r>
              <a:rPr lang="en-IE" dirty="0"/>
              <a:t>Scroll to top of the page.</a:t>
            </a:r>
          </a:p>
          <a:p>
            <a:pPr marL="457200" indent="-457200">
              <a:buFont typeface="+mj-lt"/>
              <a:buAutoNum type="arabicPeriod"/>
            </a:pPr>
            <a:r>
              <a:rPr lang="en-IE" dirty="0"/>
              <a:t>Click on the “Bookmark my progress” button. A pop-up window with a </a:t>
            </a:r>
            <a:r>
              <a:rPr lang="en-IE" i="1" dirty="0"/>
              <a:t>very long link</a:t>
            </a:r>
            <a:r>
              <a:rPr lang="en-IE" dirty="0"/>
              <a:t> will appear.</a:t>
            </a:r>
          </a:p>
          <a:p>
            <a:pPr marL="457200" indent="-457200">
              <a:buFont typeface="+mj-lt"/>
              <a:buAutoNum type="arabicPeriod"/>
            </a:pPr>
            <a:r>
              <a:rPr lang="en-IE" dirty="0"/>
              <a:t>Copy-paste the link and store it at the top of your final report.</a:t>
            </a:r>
          </a:p>
          <a:p>
            <a:pPr marL="0" indent="0">
              <a:buNone/>
            </a:pPr>
            <a:endParaRPr lang="en-IE" dirty="0"/>
          </a:p>
          <a:p>
            <a:pPr marL="0" indent="0">
              <a:buNone/>
            </a:pPr>
            <a:r>
              <a:rPr lang="en-IE" b="1" dirty="0"/>
              <a:t>Resuming progress</a:t>
            </a:r>
          </a:p>
          <a:p>
            <a:pPr marL="457200" indent="-457200">
              <a:buFont typeface="+mj-lt"/>
              <a:buAutoNum type="arabicPeriod"/>
            </a:pPr>
            <a:r>
              <a:rPr lang="en-IE" dirty="0"/>
              <a:t>Open your browser.</a:t>
            </a:r>
          </a:p>
          <a:p>
            <a:pPr marL="457200" indent="-457200">
              <a:buFont typeface="+mj-lt"/>
              <a:buAutoNum type="arabicPeriod"/>
            </a:pPr>
            <a:r>
              <a:rPr lang="en-IE" dirty="0"/>
              <a:t>Copy-paste the link into your browser.</a:t>
            </a:r>
          </a:p>
          <a:p>
            <a:pPr marL="457200" indent="-457200">
              <a:buFont typeface="+mj-lt"/>
              <a:buAutoNum type="arabicPeriod"/>
            </a:pPr>
            <a:r>
              <a:rPr lang="en-IE" dirty="0"/>
              <a:t>As you navigate through the tabs in the module, your progress will reappear.</a:t>
            </a:r>
          </a:p>
          <a:p>
            <a:pPr marL="457200" indent="-457200">
              <a:buFont typeface="+mj-lt"/>
              <a:buAutoNum type="arabicPeriod"/>
            </a:pPr>
            <a:endParaRPr lang="en-IE" dirty="0"/>
          </a:p>
        </p:txBody>
      </p:sp>
      <p:sp>
        <p:nvSpPr>
          <p:cNvPr id="5" name="Rectangle 4">
            <a:extLst>
              <a:ext uri="{FF2B5EF4-FFF2-40B4-BE49-F238E27FC236}">
                <a16:creationId xmlns:a16="http://schemas.microsoft.com/office/drawing/2014/main" id="{BA23F4C3-A911-4DEE-97C6-DAC5318DCD86}"/>
              </a:ext>
            </a:extLst>
          </p:cNvPr>
          <p:cNvSpPr/>
          <p:nvPr/>
        </p:nvSpPr>
        <p:spPr>
          <a:xfrm>
            <a:off x="4473423" y="2129058"/>
            <a:ext cx="1178077" cy="3304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cxnSp>
        <p:nvCxnSpPr>
          <p:cNvPr id="8" name="Straight Arrow Connector 7">
            <a:extLst>
              <a:ext uri="{FF2B5EF4-FFF2-40B4-BE49-F238E27FC236}">
                <a16:creationId xmlns:a16="http://schemas.microsoft.com/office/drawing/2014/main" id="{57DB6BC3-ED4F-4FF2-9595-74EC4E55DF21}"/>
              </a:ext>
            </a:extLst>
          </p:cNvPr>
          <p:cNvCxnSpPr>
            <a:cxnSpLocks/>
            <a:endCxn id="5" idx="1"/>
          </p:cNvCxnSpPr>
          <p:nvPr/>
        </p:nvCxnSpPr>
        <p:spPr>
          <a:xfrm flipV="1">
            <a:off x="3873500" y="2294301"/>
            <a:ext cx="599923" cy="16524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B210DFFF-16FF-41EB-B3D2-6B9BD0B7EEE2}"/>
              </a:ext>
            </a:extLst>
          </p:cNvPr>
          <p:cNvCxnSpPr>
            <a:cxnSpLocks/>
          </p:cNvCxnSpPr>
          <p:nvPr/>
        </p:nvCxnSpPr>
        <p:spPr>
          <a:xfrm>
            <a:off x="3975100" y="3064601"/>
            <a:ext cx="1087361" cy="107266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9B3EFF49-D788-AF35-CCB4-1D820D1F0675}"/>
              </a:ext>
            </a:extLst>
          </p:cNvPr>
          <p:cNvPicPr>
            <a:picLocks noChangeAspect="1"/>
          </p:cNvPicPr>
          <p:nvPr/>
        </p:nvPicPr>
        <p:blipFill>
          <a:blip r:embed="rId4"/>
          <a:stretch>
            <a:fillRect/>
          </a:stretch>
        </p:blipFill>
        <p:spPr>
          <a:xfrm>
            <a:off x="5071076" y="3643727"/>
            <a:ext cx="3191030" cy="3120957"/>
          </a:xfrm>
          <a:prstGeom prst="rect">
            <a:avLst/>
          </a:prstGeom>
          <a:ln w="28575">
            <a:solidFill>
              <a:srgbClr val="FF0000"/>
            </a:solidFill>
          </a:ln>
        </p:spPr>
      </p:pic>
    </p:spTree>
    <p:extLst>
      <p:ext uri="{BB962C8B-B14F-4D97-AF65-F5344CB8AC3E}">
        <p14:creationId xmlns:p14="http://schemas.microsoft.com/office/powerpoint/2010/main" val="1727920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6DB4F-1329-C14E-83D4-226480803F19}"/>
              </a:ext>
            </a:extLst>
          </p:cNvPr>
          <p:cNvSpPr>
            <a:spLocks noGrp="1"/>
          </p:cNvSpPr>
          <p:nvPr>
            <p:ph type="title"/>
          </p:nvPr>
        </p:nvSpPr>
        <p:spPr/>
        <p:txBody>
          <a:bodyPr>
            <a:normAutofit fontScale="90000"/>
          </a:bodyPr>
          <a:lstStyle/>
          <a:p>
            <a:r>
              <a:rPr lang="en-US" b="1" dirty="0"/>
              <a:t>We recommend that you save your progress often!</a:t>
            </a:r>
          </a:p>
        </p:txBody>
      </p:sp>
      <p:sp>
        <p:nvSpPr>
          <p:cNvPr id="3" name="Content Placeholder 2">
            <a:extLst>
              <a:ext uri="{FF2B5EF4-FFF2-40B4-BE49-F238E27FC236}">
                <a16:creationId xmlns:a16="http://schemas.microsoft.com/office/drawing/2014/main" id="{38A1A4BE-9278-D248-AD5B-50A970B26F1F}"/>
              </a:ext>
            </a:extLst>
          </p:cNvPr>
          <p:cNvSpPr>
            <a:spLocks noGrp="1"/>
          </p:cNvSpPr>
          <p:nvPr>
            <p:ph idx="1"/>
          </p:nvPr>
        </p:nvSpPr>
        <p:spPr>
          <a:xfrm>
            <a:off x="457200" y="1663061"/>
            <a:ext cx="8229600" cy="4556760"/>
          </a:xfrm>
        </p:spPr>
        <p:txBody>
          <a:bodyPr/>
          <a:lstStyle/>
          <a:p>
            <a:r>
              <a:rPr lang="en-US" dirty="0"/>
              <a:t>Because the Shiny app can time out after inactivity </a:t>
            </a:r>
            <a:r>
              <a:rPr lang="en-US"/>
              <a:t>(15 </a:t>
            </a:r>
            <a:r>
              <a:rPr lang="en-US" dirty="0"/>
              <a:t>minutes) or disconnect if an internet connection is interrupted, we don’t want you to lose your work.</a:t>
            </a:r>
          </a:p>
          <a:p>
            <a:pPr marL="0" indent="0">
              <a:buNone/>
            </a:pPr>
            <a:endParaRPr lang="en-US" dirty="0"/>
          </a:p>
          <a:p>
            <a:r>
              <a:rPr lang="en-US" dirty="0"/>
              <a:t>Save your progress as you go, as well as every time you close your computer or close the Shiny app in your internet browser.</a:t>
            </a:r>
          </a:p>
          <a:p>
            <a:pPr marL="0" indent="0">
              <a:buNone/>
            </a:pPr>
            <a:endParaRPr lang="en-US" dirty="0"/>
          </a:p>
          <a:p>
            <a:r>
              <a:rPr lang="en-US" dirty="0"/>
              <a:t>After you save the link somewhere safe, you should be able to resume your progress where you left off!</a:t>
            </a:r>
          </a:p>
        </p:txBody>
      </p:sp>
    </p:spTree>
    <p:extLst>
      <p:ext uri="{BB962C8B-B14F-4D97-AF65-F5344CB8AC3E}">
        <p14:creationId xmlns:p14="http://schemas.microsoft.com/office/powerpoint/2010/main" val="36059047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52425"/>
            <a:ext cx="8540932" cy="990600"/>
          </a:xfrm>
        </p:spPr>
        <p:txBody>
          <a:bodyPr>
            <a:normAutofit/>
          </a:bodyPr>
          <a:lstStyle/>
          <a:p>
            <a:r>
              <a:rPr lang="en-US" b="1" dirty="0">
                <a:solidFill>
                  <a:schemeClr val="accent1">
                    <a:lumMod val="75000"/>
                  </a:schemeClr>
                </a:solidFill>
              </a:rPr>
              <a:t> Ecosystems are changing worldwide…</a:t>
            </a:r>
          </a:p>
        </p:txBody>
      </p:sp>
      <p:sp>
        <p:nvSpPr>
          <p:cNvPr id="3" name="Content Placeholder 2"/>
          <p:cNvSpPr>
            <a:spLocks noGrp="1"/>
          </p:cNvSpPr>
          <p:nvPr>
            <p:ph idx="1"/>
          </p:nvPr>
        </p:nvSpPr>
        <p:spPr>
          <a:xfrm>
            <a:off x="457200" y="1249472"/>
            <a:ext cx="8229600" cy="4876800"/>
          </a:xfrm>
        </p:spPr>
        <p:txBody>
          <a:bodyPr/>
          <a:lstStyle/>
          <a:p>
            <a:pPr>
              <a:spcAft>
                <a:spcPts val="1200"/>
              </a:spcAft>
              <a:buFont typeface="Wingdings" panose="05000000000000000000" pitchFamily="2" charset="2"/>
              <a:buChar char="§"/>
            </a:pPr>
            <a:r>
              <a:rPr lang="en-US" dirty="0"/>
              <a:t>In response to changes in climate and land use, aquatic and terrestrial systems are experiencing pressures which affect primary productivity</a:t>
            </a:r>
          </a:p>
          <a:p>
            <a:pPr>
              <a:spcAft>
                <a:spcPts val="1200"/>
              </a:spcAft>
              <a:buFont typeface="Wingdings" panose="05000000000000000000" pitchFamily="2" charset="2"/>
              <a:buChar char="§"/>
            </a:pPr>
            <a:r>
              <a:rPr lang="en-US" dirty="0"/>
              <a:t>Lakes and reservoirs are key providers of ecological services and understanding how they will change in the short-term is critical to help manage these resources</a:t>
            </a:r>
          </a:p>
          <a:p>
            <a:pPr>
              <a:spcAft>
                <a:spcPts val="1200"/>
              </a:spcAft>
              <a:buFont typeface="Wingdings" panose="05000000000000000000" pitchFamily="2" charset="2"/>
              <a:buChar char="§"/>
            </a:pPr>
            <a:r>
              <a:rPr lang="en-US" dirty="0"/>
              <a:t>Ecological forecasting is a potentially powerful tool to help lake and reservoir managers preemptively prevent or mitigate water quality concerns </a:t>
            </a:r>
          </a:p>
        </p:txBody>
      </p:sp>
      <p:sp>
        <p:nvSpPr>
          <p:cNvPr id="4" name="TextBox 3">
            <a:extLst>
              <a:ext uri="{FF2B5EF4-FFF2-40B4-BE49-F238E27FC236}">
                <a16:creationId xmlns:a16="http://schemas.microsoft.com/office/drawing/2014/main" id="{C77E4253-47F8-4877-955C-D0FF058E222D}"/>
              </a:ext>
            </a:extLst>
          </p:cNvPr>
          <p:cNvSpPr txBox="1"/>
          <p:nvPr/>
        </p:nvSpPr>
        <p:spPr>
          <a:xfrm>
            <a:off x="4873534" y="6529666"/>
            <a:ext cx="3813266" cy="246221"/>
          </a:xfrm>
          <a:prstGeom prst="rect">
            <a:avLst/>
          </a:prstGeom>
          <a:noFill/>
        </p:spPr>
        <p:txBody>
          <a:bodyPr wrap="square" rtlCol="0">
            <a:spAutoFit/>
          </a:bodyPr>
          <a:lstStyle/>
          <a:p>
            <a:pPr algn="r"/>
            <a:r>
              <a:rPr lang="en-US" sz="1000" dirty="0"/>
              <a:t>Image: Wikimedia commons</a:t>
            </a:r>
          </a:p>
        </p:txBody>
      </p:sp>
      <p:pic>
        <p:nvPicPr>
          <p:cNvPr id="1026" name="Picture 2">
            <a:extLst>
              <a:ext uri="{FF2B5EF4-FFF2-40B4-BE49-F238E27FC236}">
                <a16:creationId xmlns:a16="http://schemas.microsoft.com/office/drawing/2014/main" id="{17F27C74-5B04-4CE6-AB37-F14A49B8A0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62805" y="4833428"/>
            <a:ext cx="2523995" cy="1672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8797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1B334-E44A-4942-8F90-0D28A8441851}"/>
              </a:ext>
            </a:extLst>
          </p:cNvPr>
          <p:cNvSpPr>
            <a:spLocks noGrp="1"/>
          </p:cNvSpPr>
          <p:nvPr>
            <p:ph type="title"/>
          </p:nvPr>
        </p:nvSpPr>
        <p:spPr/>
        <p:txBody>
          <a:bodyPr/>
          <a:lstStyle/>
          <a:p>
            <a:r>
              <a:rPr lang="en-IE" b="1" dirty="0"/>
              <a:t>Let’s Go!</a:t>
            </a:r>
          </a:p>
        </p:txBody>
      </p:sp>
      <p:sp>
        <p:nvSpPr>
          <p:cNvPr id="3" name="Content Placeholder 2">
            <a:extLst>
              <a:ext uri="{FF2B5EF4-FFF2-40B4-BE49-F238E27FC236}">
                <a16:creationId xmlns:a16="http://schemas.microsoft.com/office/drawing/2014/main" id="{4A1F092D-CF88-4E5B-AD4F-EDE9D102EF15}"/>
              </a:ext>
            </a:extLst>
          </p:cNvPr>
          <p:cNvSpPr>
            <a:spLocks noGrp="1"/>
          </p:cNvSpPr>
          <p:nvPr>
            <p:ph idx="1"/>
          </p:nvPr>
        </p:nvSpPr>
        <p:spPr>
          <a:xfrm>
            <a:off x="457200" y="1232209"/>
            <a:ext cx="8229600" cy="5547731"/>
          </a:xfrm>
        </p:spPr>
        <p:txBody>
          <a:bodyPr>
            <a:normAutofit lnSpcReduction="10000"/>
          </a:bodyPr>
          <a:lstStyle/>
          <a:p>
            <a:pPr marL="0" indent="0">
              <a:buNone/>
            </a:pPr>
            <a:endParaRPr lang="en-IE" dirty="0"/>
          </a:p>
          <a:p>
            <a:r>
              <a:rPr lang="en-IE" dirty="0"/>
              <a:t>For the activity we will work in pairs.</a:t>
            </a:r>
          </a:p>
          <a:p>
            <a:r>
              <a:rPr lang="en-IE" dirty="0"/>
              <a:t>Each pair selects the same NEON site and works through Activities A, B, and C.</a:t>
            </a:r>
          </a:p>
          <a:p>
            <a:r>
              <a:rPr lang="en-IE" dirty="0"/>
              <a:t>It is possible that more than one pair will be assigned to the same lake.</a:t>
            </a:r>
          </a:p>
          <a:p>
            <a:pPr marL="0" indent="0">
              <a:buNone/>
            </a:pPr>
            <a:endParaRPr lang="en-IE" dirty="0"/>
          </a:p>
          <a:p>
            <a:endParaRPr lang="en-IE" dirty="0"/>
          </a:p>
          <a:p>
            <a:endParaRPr lang="en-IE" dirty="0"/>
          </a:p>
          <a:p>
            <a:endParaRPr lang="en-IE" dirty="0"/>
          </a:p>
          <a:p>
            <a:endParaRPr lang="en-IE" dirty="0"/>
          </a:p>
          <a:p>
            <a:endParaRPr lang="en-IE" dirty="0"/>
          </a:p>
          <a:p>
            <a:endParaRPr lang="en-IE" dirty="0"/>
          </a:p>
          <a:p>
            <a:r>
              <a:rPr lang="en-IE" dirty="0">
                <a:solidFill>
                  <a:srgbClr val="0099CC"/>
                </a:solidFill>
                <a:hlinkClick r:id="rId3">
                  <a:extLst>
                    <a:ext uri="{A12FA001-AC4F-418D-AE19-62706E023703}">
                      <ahyp:hlinkClr xmlns:ahyp="http://schemas.microsoft.com/office/drawing/2018/hyperlinkcolor" val="tx"/>
                    </a:ext>
                  </a:extLst>
                </a:hlinkClick>
              </a:rPr>
              <a:t>https://macrosystemseddie.shinyapps.io/module5/</a:t>
            </a:r>
            <a:endParaRPr lang="en-IE" dirty="0">
              <a:solidFill>
                <a:srgbClr val="0099CC"/>
              </a:solidFill>
            </a:endParaRPr>
          </a:p>
          <a:p>
            <a:endParaRPr lang="en-IE" dirty="0"/>
          </a:p>
        </p:txBody>
      </p:sp>
      <p:graphicFrame>
        <p:nvGraphicFramePr>
          <p:cNvPr id="4" name="Table 4">
            <a:extLst>
              <a:ext uri="{FF2B5EF4-FFF2-40B4-BE49-F238E27FC236}">
                <a16:creationId xmlns:a16="http://schemas.microsoft.com/office/drawing/2014/main" id="{7E747064-DAB0-3D47-ACDE-C267D7A230E2}"/>
              </a:ext>
            </a:extLst>
          </p:cNvPr>
          <p:cNvGraphicFramePr>
            <a:graphicFrameLocks noGrp="1"/>
          </p:cNvGraphicFramePr>
          <p:nvPr>
            <p:extLst>
              <p:ext uri="{D42A27DB-BD31-4B8C-83A1-F6EECF244321}">
                <p14:modId xmlns:p14="http://schemas.microsoft.com/office/powerpoint/2010/main" val="1327439126"/>
              </p:ext>
            </p:extLst>
          </p:nvPr>
        </p:nvGraphicFramePr>
        <p:xfrm>
          <a:off x="870207" y="3685603"/>
          <a:ext cx="6895172" cy="2360262"/>
        </p:xfrm>
        <a:graphic>
          <a:graphicData uri="http://schemas.openxmlformats.org/drawingml/2006/table">
            <a:tbl>
              <a:tblPr firstRow="1" bandRow="1">
                <a:tableStyleId>{5C22544A-7EE6-4342-B048-85BDC9FD1C3A}</a:tableStyleId>
              </a:tblPr>
              <a:tblGrid>
                <a:gridCol w="2412381">
                  <a:extLst>
                    <a:ext uri="{9D8B030D-6E8A-4147-A177-3AD203B41FA5}">
                      <a16:colId xmlns:a16="http://schemas.microsoft.com/office/drawing/2014/main" val="923398131"/>
                    </a:ext>
                  </a:extLst>
                </a:gridCol>
                <a:gridCol w="4482791">
                  <a:extLst>
                    <a:ext uri="{9D8B030D-6E8A-4147-A177-3AD203B41FA5}">
                      <a16:colId xmlns:a16="http://schemas.microsoft.com/office/drawing/2014/main" val="896511049"/>
                    </a:ext>
                  </a:extLst>
                </a:gridCol>
              </a:tblGrid>
              <a:tr h="393377">
                <a:tc>
                  <a:txBody>
                    <a:bodyPr/>
                    <a:lstStyle/>
                    <a:p>
                      <a:r>
                        <a:rPr lang="en-US" sz="1600" dirty="0"/>
                        <a:t>Lake name</a:t>
                      </a:r>
                    </a:p>
                  </a:txBody>
                  <a:tcPr/>
                </a:tc>
                <a:tc>
                  <a:txBody>
                    <a:bodyPr/>
                    <a:lstStyle/>
                    <a:p>
                      <a:r>
                        <a:rPr lang="en-US" sz="1600" dirty="0"/>
                        <a:t>Students</a:t>
                      </a:r>
                    </a:p>
                  </a:txBody>
                  <a:tcPr/>
                </a:tc>
                <a:extLst>
                  <a:ext uri="{0D108BD9-81ED-4DB2-BD59-A6C34878D82A}">
                    <a16:rowId xmlns:a16="http://schemas.microsoft.com/office/drawing/2014/main" val="3163440993"/>
                  </a:ext>
                </a:extLst>
              </a:tr>
              <a:tr h="393377">
                <a:tc>
                  <a:txBody>
                    <a:bodyPr/>
                    <a:lstStyle/>
                    <a:p>
                      <a:r>
                        <a:rPr lang="en-US" sz="1600" dirty="0"/>
                        <a:t>Crampton Lake</a:t>
                      </a:r>
                    </a:p>
                  </a:txBody>
                  <a:tcPr/>
                </a:tc>
                <a:tc>
                  <a:txBody>
                    <a:bodyPr/>
                    <a:lstStyle/>
                    <a:p>
                      <a:endParaRPr lang="en-US" sz="1600" dirty="0"/>
                    </a:p>
                  </a:txBody>
                  <a:tcPr/>
                </a:tc>
                <a:extLst>
                  <a:ext uri="{0D108BD9-81ED-4DB2-BD59-A6C34878D82A}">
                    <a16:rowId xmlns:a16="http://schemas.microsoft.com/office/drawing/2014/main" val="184165587"/>
                  </a:ext>
                </a:extLst>
              </a:tr>
              <a:tr h="393377">
                <a:tc>
                  <a:txBody>
                    <a:bodyPr/>
                    <a:lstStyle/>
                    <a:p>
                      <a:r>
                        <a:rPr lang="en-US" sz="1600" dirty="0"/>
                        <a:t>Barco Lake</a:t>
                      </a:r>
                    </a:p>
                  </a:txBody>
                  <a:tcPr/>
                </a:tc>
                <a:tc>
                  <a:txBody>
                    <a:bodyPr/>
                    <a:lstStyle/>
                    <a:p>
                      <a:endParaRPr lang="en-US" sz="1600" dirty="0"/>
                    </a:p>
                  </a:txBody>
                  <a:tcPr/>
                </a:tc>
                <a:extLst>
                  <a:ext uri="{0D108BD9-81ED-4DB2-BD59-A6C34878D82A}">
                    <a16:rowId xmlns:a16="http://schemas.microsoft.com/office/drawing/2014/main" val="501200050"/>
                  </a:ext>
                </a:extLst>
              </a:tr>
              <a:tr h="393377">
                <a:tc>
                  <a:txBody>
                    <a:bodyPr/>
                    <a:lstStyle/>
                    <a:p>
                      <a:r>
                        <a:rPr lang="en-US" sz="1600" dirty="0"/>
                        <a:t>Prairie Pothole</a:t>
                      </a:r>
                    </a:p>
                  </a:txBody>
                  <a:tcPr/>
                </a:tc>
                <a:tc>
                  <a:txBody>
                    <a:bodyPr/>
                    <a:lstStyle/>
                    <a:p>
                      <a:endParaRPr lang="en-US" sz="1600" dirty="0"/>
                    </a:p>
                  </a:txBody>
                  <a:tcPr/>
                </a:tc>
                <a:extLst>
                  <a:ext uri="{0D108BD9-81ED-4DB2-BD59-A6C34878D82A}">
                    <a16:rowId xmlns:a16="http://schemas.microsoft.com/office/drawing/2014/main" val="1377804748"/>
                  </a:ext>
                </a:extLst>
              </a:tr>
              <a:tr h="393377">
                <a:tc>
                  <a:txBody>
                    <a:bodyPr/>
                    <a:lstStyle/>
                    <a:p>
                      <a:r>
                        <a:rPr lang="en-US" sz="1600" dirty="0"/>
                        <a:t>Little Rock Lake</a:t>
                      </a:r>
                    </a:p>
                  </a:txBody>
                  <a:tcPr/>
                </a:tc>
                <a:tc>
                  <a:txBody>
                    <a:bodyPr/>
                    <a:lstStyle/>
                    <a:p>
                      <a:endParaRPr lang="en-US" sz="1600"/>
                    </a:p>
                  </a:txBody>
                  <a:tcPr/>
                </a:tc>
                <a:extLst>
                  <a:ext uri="{0D108BD9-81ED-4DB2-BD59-A6C34878D82A}">
                    <a16:rowId xmlns:a16="http://schemas.microsoft.com/office/drawing/2014/main" val="1158997437"/>
                  </a:ext>
                </a:extLst>
              </a:tr>
              <a:tr h="393377">
                <a:tc>
                  <a:txBody>
                    <a:bodyPr/>
                    <a:lstStyle/>
                    <a:p>
                      <a:r>
                        <a:rPr lang="en-US" sz="1600" dirty="0"/>
                        <a:t>Prairie Lake</a:t>
                      </a:r>
                    </a:p>
                  </a:txBody>
                  <a:tcPr/>
                </a:tc>
                <a:tc>
                  <a:txBody>
                    <a:bodyPr/>
                    <a:lstStyle/>
                    <a:p>
                      <a:endParaRPr lang="en-US" sz="1600" dirty="0"/>
                    </a:p>
                  </a:txBody>
                  <a:tcPr/>
                </a:tc>
                <a:extLst>
                  <a:ext uri="{0D108BD9-81ED-4DB2-BD59-A6C34878D82A}">
                    <a16:rowId xmlns:a16="http://schemas.microsoft.com/office/drawing/2014/main" val="723409577"/>
                  </a:ext>
                </a:extLst>
              </a:tr>
            </a:tbl>
          </a:graphicData>
        </a:graphic>
      </p:graphicFrame>
    </p:spTree>
    <p:extLst>
      <p:ext uri="{BB962C8B-B14F-4D97-AF65-F5344CB8AC3E}">
        <p14:creationId xmlns:p14="http://schemas.microsoft.com/office/powerpoint/2010/main" val="6589443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375354"/>
            <a:ext cx="9144000" cy="990600"/>
          </a:xfrm>
        </p:spPr>
        <p:txBody>
          <a:bodyPr>
            <a:normAutofit/>
          </a:bodyPr>
          <a:lstStyle/>
          <a:p>
            <a:r>
              <a:rPr lang="en-US" b="1" dirty="0">
                <a:solidFill>
                  <a:schemeClr val="accent1">
                    <a:lumMod val="75000"/>
                  </a:schemeClr>
                </a:solidFill>
              </a:rPr>
              <a:t> Thank you for participating! </a:t>
            </a:r>
          </a:p>
        </p:txBody>
      </p:sp>
      <p:pic>
        <p:nvPicPr>
          <p:cNvPr id="2050" name="Picture 2" descr="Using R and Shiny to build interactive, data-driven web apps for free | by  William Nicholas | CoProcure | Medium">
            <a:extLst>
              <a:ext uri="{FF2B5EF4-FFF2-40B4-BE49-F238E27FC236}">
                <a16:creationId xmlns:a16="http://schemas.microsoft.com/office/drawing/2014/main" id="{74D0E892-68AC-4837-B20C-E926FE7096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1223" y="5835479"/>
            <a:ext cx="1475152" cy="57095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failed to render">
            <a:extLst>
              <a:ext uri="{FF2B5EF4-FFF2-40B4-BE49-F238E27FC236}">
                <a16:creationId xmlns:a16="http://schemas.microsoft.com/office/drawing/2014/main" id="{DB13728D-8219-490C-AA52-C1C12961EF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187" y="1484209"/>
            <a:ext cx="4312813" cy="319492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DE4333A-1E43-4656-A6E3-C84A59DBFF53}"/>
              </a:ext>
            </a:extLst>
          </p:cNvPr>
          <p:cNvPicPr>
            <a:picLocks noChangeAspect="1"/>
          </p:cNvPicPr>
          <p:nvPr/>
        </p:nvPicPr>
        <p:blipFill>
          <a:blip r:embed="rId5"/>
          <a:stretch>
            <a:fillRect/>
          </a:stretch>
        </p:blipFill>
        <p:spPr>
          <a:xfrm>
            <a:off x="4849307" y="5741477"/>
            <a:ext cx="2723222" cy="731520"/>
          </a:xfrm>
          <a:prstGeom prst="rect">
            <a:avLst/>
          </a:prstGeom>
        </p:spPr>
      </p:pic>
      <p:pic>
        <p:nvPicPr>
          <p:cNvPr id="10" name="Shape 489">
            <a:extLst>
              <a:ext uri="{FF2B5EF4-FFF2-40B4-BE49-F238E27FC236}">
                <a16:creationId xmlns:a16="http://schemas.microsoft.com/office/drawing/2014/main" id="{E2A9CA0B-ABBC-4AED-9C5A-FBC37F510CD6}"/>
              </a:ext>
            </a:extLst>
          </p:cNvPr>
          <p:cNvPicPr preferRelativeResize="0">
            <a:picLocks noChangeAspect="1"/>
          </p:cNvPicPr>
          <p:nvPr/>
        </p:nvPicPr>
        <p:blipFill>
          <a:blip r:embed="rId6">
            <a:alphaModFix/>
            <a:extLst>
              <a:ext uri="{28A0092B-C50C-407E-A947-70E740481C1C}">
                <a14:useLocalDpi xmlns:a14="http://schemas.microsoft.com/office/drawing/2010/main" val="0"/>
              </a:ext>
            </a:extLst>
          </a:blip>
          <a:stretch>
            <a:fillRect/>
          </a:stretch>
        </p:blipFill>
        <p:spPr>
          <a:xfrm>
            <a:off x="15660" y="5454309"/>
            <a:ext cx="2352787" cy="1119908"/>
          </a:xfrm>
          <a:prstGeom prst="rect">
            <a:avLst/>
          </a:prstGeom>
          <a:noFill/>
          <a:ln>
            <a:noFill/>
          </a:ln>
        </p:spPr>
      </p:pic>
      <p:pic>
        <p:nvPicPr>
          <p:cNvPr id="11" name="Picture 10" descr="Logo&#10;&#10;Description automatically generated">
            <a:extLst>
              <a:ext uri="{FF2B5EF4-FFF2-40B4-BE49-F238E27FC236}">
                <a16:creationId xmlns:a16="http://schemas.microsoft.com/office/drawing/2014/main" id="{53282D90-D946-4535-92F9-E3AAF0F97B92}"/>
              </a:ext>
            </a:extLst>
          </p:cNvPr>
          <p:cNvPicPr>
            <a:picLocks noChangeAspect="1"/>
          </p:cNvPicPr>
          <p:nvPr/>
        </p:nvPicPr>
        <p:blipFill>
          <a:blip r:embed="rId7"/>
          <a:stretch>
            <a:fillRect/>
          </a:stretch>
        </p:blipFill>
        <p:spPr>
          <a:xfrm>
            <a:off x="2365391" y="5629355"/>
            <a:ext cx="2352787" cy="865825"/>
          </a:xfrm>
          <a:prstGeom prst="rect">
            <a:avLst/>
          </a:prstGeom>
        </p:spPr>
      </p:pic>
      <p:sp>
        <p:nvSpPr>
          <p:cNvPr id="7" name="TextBox 6">
            <a:extLst>
              <a:ext uri="{FF2B5EF4-FFF2-40B4-BE49-F238E27FC236}">
                <a16:creationId xmlns:a16="http://schemas.microsoft.com/office/drawing/2014/main" id="{6345A95D-01D8-4541-8E95-5CA31236BD6B}"/>
              </a:ext>
            </a:extLst>
          </p:cNvPr>
          <p:cNvSpPr txBox="1"/>
          <p:nvPr/>
        </p:nvSpPr>
        <p:spPr>
          <a:xfrm>
            <a:off x="4718178" y="1554298"/>
            <a:ext cx="4386868" cy="4154984"/>
          </a:xfrm>
          <a:prstGeom prst="rect">
            <a:avLst/>
          </a:prstGeom>
          <a:noFill/>
        </p:spPr>
        <p:txBody>
          <a:bodyPr wrap="square" rtlCol="0">
            <a:spAutoFit/>
          </a:bodyPr>
          <a:lstStyle/>
          <a:p>
            <a:r>
              <a:rPr lang="en-US" sz="2400" dirty="0"/>
              <a:t>If you’re interested in learning more, check out these modules:</a:t>
            </a:r>
          </a:p>
          <a:p>
            <a:pPr marL="285750" indent="-285750">
              <a:buFont typeface="Arial" panose="020B0604020202020204" pitchFamily="34" charset="0"/>
              <a:buChar char="•"/>
            </a:pPr>
            <a:r>
              <a:rPr lang="en-US" sz="2400" b="1" dirty="0"/>
              <a:t>Understanding Uncertainty in Ecological Forecasts</a:t>
            </a:r>
            <a:endParaRPr lang="en-US" sz="2400" dirty="0"/>
          </a:p>
          <a:p>
            <a:pPr marL="285750" indent="-285750">
              <a:buFont typeface="Arial" panose="020B0604020202020204" pitchFamily="34" charset="0"/>
              <a:buChar char="•"/>
            </a:pPr>
            <a:r>
              <a:rPr lang="en-US" sz="2400" b="1" dirty="0"/>
              <a:t>Using Data to Improve Ecological Forecasts</a:t>
            </a:r>
            <a:endParaRPr lang="en-US" sz="2400" dirty="0"/>
          </a:p>
          <a:p>
            <a:pPr marL="285750" indent="-285750">
              <a:buFont typeface="Arial" panose="020B0604020202020204" pitchFamily="34" charset="0"/>
              <a:buChar char="•"/>
            </a:pPr>
            <a:r>
              <a:rPr lang="en-US" sz="2400" b="1" dirty="0"/>
              <a:t>Using Ecological Forecasts to Guide Decision Making</a:t>
            </a:r>
            <a:endParaRPr lang="en-US" sz="2400" dirty="0"/>
          </a:p>
          <a:p>
            <a:r>
              <a:rPr lang="en-US" sz="2400" dirty="0"/>
              <a:t>Find out more at: </a:t>
            </a:r>
            <a:r>
              <a:rPr lang="en-US" sz="2400" dirty="0">
                <a:solidFill>
                  <a:srgbClr val="0070C0"/>
                </a:solidFill>
                <a:hlinkClick r:id="rId8">
                  <a:extLst>
                    <a:ext uri="{A12FA001-AC4F-418D-AE19-62706E023703}">
                      <ahyp:hlinkClr xmlns:ahyp="http://schemas.microsoft.com/office/drawing/2018/hyperlinkcolor" val="tx"/>
                    </a:ext>
                  </a:extLst>
                </a:hlinkClick>
              </a:rPr>
              <a:t>macrosystemsEDDIE.org</a:t>
            </a:r>
            <a:endParaRPr lang="en-US" sz="2400" dirty="0">
              <a:solidFill>
                <a:srgbClr val="0070C0"/>
              </a:solidFill>
            </a:endParaRPr>
          </a:p>
          <a:p>
            <a:endParaRPr lang="en-IE" sz="2400" dirty="0"/>
          </a:p>
        </p:txBody>
      </p:sp>
    </p:spTree>
    <p:extLst>
      <p:ext uri="{BB962C8B-B14F-4D97-AF65-F5344CB8AC3E}">
        <p14:creationId xmlns:p14="http://schemas.microsoft.com/office/powerpoint/2010/main" val="4259169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9451"/>
            <a:ext cx="8686800" cy="990600"/>
          </a:xfrm>
        </p:spPr>
        <p:txBody>
          <a:bodyPr>
            <a:normAutofit/>
          </a:bodyPr>
          <a:lstStyle/>
          <a:p>
            <a:r>
              <a:rPr lang="en-US" b="1" dirty="0">
                <a:solidFill>
                  <a:schemeClr val="accent1">
                    <a:lumMod val="75000"/>
                  </a:schemeClr>
                </a:solidFill>
              </a:rPr>
              <a:t> Before we start:</a:t>
            </a:r>
          </a:p>
        </p:txBody>
      </p:sp>
      <p:sp>
        <p:nvSpPr>
          <p:cNvPr id="6" name="Rectangle 5">
            <a:extLst>
              <a:ext uri="{FF2B5EF4-FFF2-40B4-BE49-F238E27FC236}">
                <a16:creationId xmlns:a16="http://schemas.microsoft.com/office/drawing/2014/main" id="{5D3B5112-929C-4971-837B-83DCC7254433}"/>
              </a:ext>
            </a:extLst>
          </p:cNvPr>
          <p:cNvSpPr/>
          <p:nvPr/>
        </p:nvSpPr>
        <p:spPr>
          <a:xfrm>
            <a:off x="768926" y="1738276"/>
            <a:ext cx="7683697" cy="2954655"/>
          </a:xfrm>
          <a:prstGeom prst="rect">
            <a:avLst/>
          </a:prstGeom>
        </p:spPr>
        <p:txBody>
          <a:bodyPr wrap="square">
            <a:spAutoFit/>
          </a:bodyPr>
          <a:lstStyle/>
          <a:p>
            <a:pPr algn="ctr"/>
            <a:r>
              <a:rPr lang="en-US" sz="4600" dirty="0"/>
              <a:t>What is a Forecast?</a:t>
            </a:r>
          </a:p>
          <a:p>
            <a:pPr algn="ctr"/>
            <a:endParaRPr lang="en-US" sz="4600" dirty="0"/>
          </a:p>
          <a:p>
            <a:pPr algn="ctr"/>
            <a:r>
              <a:rPr lang="en-US" sz="4600" dirty="0"/>
              <a:t>“</a:t>
            </a:r>
            <a:r>
              <a:rPr lang="en-US" sz="3600" i="1" dirty="0"/>
              <a:t>A forecast is a prediction of a future event with uncertainty</a:t>
            </a:r>
            <a:r>
              <a:rPr lang="en-US" sz="4800" dirty="0"/>
              <a:t>”</a:t>
            </a:r>
            <a:endParaRPr lang="en-US" sz="4600" dirty="0"/>
          </a:p>
        </p:txBody>
      </p:sp>
      <p:sp>
        <p:nvSpPr>
          <p:cNvPr id="3" name="TextBox 2">
            <a:extLst>
              <a:ext uri="{FF2B5EF4-FFF2-40B4-BE49-F238E27FC236}">
                <a16:creationId xmlns:a16="http://schemas.microsoft.com/office/drawing/2014/main" id="{1AE163D9-5811-4D12-B441-F9825B93C8B0}"/>
              </a:ext>
            </a:extLst>
          </p:cNvPr>
          <p:cNvSpPr txBox="1"/>
          <p:nvPr/>
        </p:nvSpPr>
        <p:spPr>
          <a:xfrm>
            <a:off x="768926" y="5061156"/>
            <a:ext cx="7516429" cy="1569660"/>
          </a:xfrm>
          <a:prstGeom prst="rect">
            <a:avLst/>
          </a:prstGeom>
          <a:solidFill>
            <a:srgbClr val="94C89F">
              <a:alpha val="39000"/>
            </a:srgbClr>
          </a:solidFill>
        </p:spPr>
        <p:txBody>
          <a:bodyPr wrap="square" rtlCol="0">
            <a:spAutoFit/>
          </a:bodyPr>
          <a:lstStyle/>
          <a:p>
            <a:pPr marL="285750" indent="-285750">
              <a:buFont typeface="Arial" panose="020B0604020202020204" pitchFamily="34" charset="0"/>
              <a:buChar char="•"/>
            </a:pPr>
            <a:r>
              <a:rPr lang="en-IE" sz="2400" dirty="0"/>
              <a:t>Events have not yet occurred</a:t>
            </a:r>
          </a:p>
          <a:p>
            <a:pPr marL="285750" indent="-285750">
              <a:buFont typeface="Arial" panose="020B0604020202020204" pitchFamily="34" charset="0"/>
              <a:buChar char="•"/>
            </a:pPr>
            <a:r>
              <a:rPr lang="en-IE" sz="2400" dirty="0"/>
              <a:t>Gives a probability or a likelihood of the event to occur (uncertainty)</a:t>
            </a:r>
          </a:p>
          <a:p>
            <a:pPr marL="285750" indent="-285750">
              <a:buFont typeface="Arial" panose="020B0604020202020204" pitchFamily="34" charset="0"/>
              <a:buChar char="•"/>
            </a:pPr>
            <a:r>
              <a:rPr lang="en-IE" sz="2400" dirty="0"/>
              <a:t>Actionable</a:t>
            </a:r>
          </a:p>
        </p:txBody>
      </p:sp>
    </p:spTree>
    <p:extLst>
      <p:ext uri="{BB962C8B-B14F-4D97-AF65-F5344CB8AC3E}">
        <p14:creationId xmlns:p14="http://schemas.microsoft.com/office/powerpoint/2010/main" val="1762793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9451"/>
            <a:ext cx="8686800" cy="990600"/>
          </a:xfrm>
        </p:spPr>
        <p:txBody>
          <a:bodyPr>
            <a:normAutofit/>
          </a:bodyPr>
          <a:lstStyle/>
          <a:p>
            <a:r>
              <a:rPr lang="en-US" b="1" dirty="0">
                <a:solidFill>
                  <a:schemeClr val="accent1">
                    <a:lumMod val="75000"/>
                  </a:schemeClr>
                </a:solidFill>
              </a:rPr>
              <a:t> Before we start</a:t>
            </a:r>
          </a:p>
        </p:txBody>
      </p:sp>
      <p:sp>
        <p:nvSpPr>
          <p:cNvPr id="6" name="Rectangle 5">
            <a:extLst>
              <a:ext uri="{FF2B5EF4-FFF2-40B4-BE49-F238E27FC236}">
                <a16:creationId xmlns:a16="http://schemas.microsoft.com/office/drawing/2014/main" id="{5D3B5112-929C-4971-837B-83DCC7254433}"/>
              </a:ext>
            </a:extLst>
          </p:cNvPr>
          <p:cNvSpPr/>
          <p:nvPr/>
        </p:nvSpPr>
        <p:spPr>
          <a:xfrm>
            <a:off x="-1" y="2018314"/>
            <a:ext cx="9144001" cy="800219"/>
          </a:xfrm>
          <a:prstGeom prst="rect">
            <a:avLst/>
          </a:prstGeom>
        </p:spPr>
        <p:txBody>
          <a:bodyPr wrap="square">
            <a:spAutoFit/>
          </a:bodyPr>
          <a:lstStyle/>
          <a:p>
            <a:pPr algn="ctr"/>
            <a:r>
              <a:rPr lang="en-US" sz="4600" dirty="0"/>
              <a:t>What do we Forecast?</a:t>
            </a:r>
          </a:p>
        </p:txBody>
      </p:sp>
      <p:sp>
        <p:nvSpPr>
          <p:cNvPr id="5" name="TextBox 4">
            <a:extLst>
              <a:ext uri="{FF2B5EF4-FFF2-40B4-BE49-F238E27FC236}">
                <a16:creationId xmlns:a16="http://schemas.microsoft.com/office/drawing/2014/main" id="{26EF389D-6622-4209-BE1D-C3ECBA4B598C}"/>
              </a:ext>
            </a:extLst>
          </p:cNvPr>
          <p:cNvSpPr txBox="1"/>
          <p:nvPr/>
        </p:nvSpPr>
        <p:spPr>
          <a:xfrm>
            <a:off x="313265" y="3013976"/>
            <a:ext cx="8517468" cy="4154984"/>
          </a:xfrm>
          <a:prstGeom prst="rect">
            <a:avLst/>
          </a:prstGeom>
          <a:noFill/>
        </p:spPr>
        <p:txBody>
          <a:bodyPr wrap="square" numCol="2" rtlCol="0">
            <a:spAutoFit/>
          </a:bodyPr>
          <a:lstStyle/>
          <a:p>
            <a:pPr marL="285750" indent="-285750">
              <a:buFont typeface="Arial" panose="020B0604020202020204" pitchFamily="34" charset="0"/>
              <a:buChar char="•"/>
            </a:pPr>
            <a:r>
              <a:rPr lang="en-US" sz="2400" dirty="0"/>
              <a:t>Weather </a:t>
            </a:r>
          </a:p>
          <a:p>
            <a:pPr marL="285750" indent="-285750">
              <a:buFont typeface="Arial" panose="020B0604020202020204" pitchFamily="34" charset="0"/>
              <a:buChar char="•"/>
            </a:pPr>
            <a:r>
              <a:rPr lang="en-US" sz="2400" dirty="0"/>
              <a:t>Floods</a:t>
            </a:r>
          </a:p>
          <a:p>
            <a:pPr marL="285750" indent="-285750">
              <a:buFont typeface="Arial" panose="020B0604020202020204" pitchFamily="34" charset="0"/>
              <a:buChar char="•"/>
            </a:pPr>
            <a:r>
              <a:rPr lang="en-US" sz="2400" dirty="0"/>
              <a:t>Hurricanes</a:t>
            </a:r>
          </a:p>
          <a:p>
            <a:pPr marL="285750" indent="-285750">
              <a:buFont typeface="Arial" panose="020B0604020202020204" pitchFamily="34" charset="0"/>
              <a:buChar char="•"/>
            </a:pPr>
            <a:r>
              <a:rPr lang="en-US" sz="2400" dirty="0"/>
              <a:t>Forest fires</a:t>
            </a:r>
          </a:p>
          <a:p>
            <a:pPr marL="285750" indent="-285750">
              <a:buFont typeface="Arial" panose="020B0604020202020204" pitchFamily="34" charset="0"/>
              <a:buChar char="•"/>
            </a:pPr>
            <a:r>
              <a:rPr lang="en-US" sz="2400" dirty="0"/>
              <a:t>Economy</a:t>
            </a:r>
          </a:p>
          <a:p>
            <a:pPr marL="285750" indent="-285750">
              <a:buFont typeface="Arial" panose="020B0604020202020204" pitchFamily="34" charset="0"/>
              <a:buChar char="•"/>
            </a:pPr>
            <a:r>
              <a:rPr lang="en-US" sz="2400" dirty="0"/>
              <a:t>Disease transmission</a:t>
            </a:r>
          </a:p>
          <a:p>
            <a:pPr marL="285750" indent="-285750">
              <a:buFont typeface="Arial" panose="020B0604020202020204" pitchFamily="34" charset="0"/>
              <a:buChar char="•"/>
            </a:pPr>
            <a:r>
              <a:rPr lang="en-US" sz="2400" dirty="0"/>
              <a:t>Election results</a:t>
            </a:r>
          </a:p>
          <a:p>
            <a:pPr marL="285750" indent="-285750">
              <a:buFont typeface="Arial" panose="020B0604020202020204" pitchFamily="34" charset="0"/>
              <a:buChar char="•"/>
            </a:pPr>
            <a:r>
              <a:rPr lang="en-US" sz="2400" dirty="0"/>
              <a:t>Greenhouse gas emissions</a:t>
            </a:r>
          </a:p>
          <a:p>
            <a:pPr marL="285750" indent="-285750">
              <a:buFont typeface="Arial" panose="020B0604020202020204" pitchFamily="34" charset="0"/>
              <a:buChar char="•"/>
            </a:pPr>
            <a:r>
              <a:rPr lang="en-US" sz="2400" dirty="0"/>
              <a:t>Earthquakes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Land use</a:t>
            </a:r>
          </a:p>
          <a:p>
            <a:pPr marL="285750" indent="-285750">
              <a:buFont typeface="Arial" panose="020B0604020202020204" pitchFamily="34" charset="0"/>
              <a:buChar char="•"/>
            </a:pPr>
            <a:r>
              <a:rPr lang="en-US" sz="2400" dirty="0"/>
              <a:t>Player and team performance in sports</a:t>
            </a:r>
          </a:p>
          <a:p>
            <a:pPr marL="285750" indent="-285750">
              <a:buFont typeface="Arial" panose="020B0604020202020204" pitchFamily="34" charset="0"/>
              <a:buChar char="•"/>
            </a:pPr>
            <a:r>
              <a:rPr lang="en-US" sz="2400" dirty="0"/>
              <a:t>Sales</a:t>
            </a:r>
          </a:p>
          <a:p>
            <a:pPr marL="285750" indent="-285750">
              <a:buFont typeface="Arial" panose="020B0604020202020204" pitchFamily="34" charset="0"/>
              <a:buChar char="•"/>
            </a:pPr>
            <a:r>
              <a:rPr lang="en-US" sz="2400" dirty="0"/>
              <a:t>Transport planning</a:t>
            </a:r>
          </a:p>
          <a:p>
            <a:pPr marL="285750" indent="-285750">
              <a:buFont typeface="Arial" panose="020B0604020202020204" pitchFamily="34" charset="0"/>
              <a:buChar char="•"/>
            </a:pPr>
            <a:r>
              <a:rPr lang="en-US" sz="2400" dirty="0"/>
              <a:t>and much more!</a:t>
            </a:r>
          </a:p>
          <a:p>
            <a:pPr marL="285750" indent="-285750">
              <a:buFont typeface="Arial" panose="020B0604020202020204" pitchFamily="34" charset="0"/>
              <a:buChar char="•"/>
            </a:pPr>
            <a:endParaRPr lang="en-IE" sz="2400" dirty="0"/>
          </a:p>
        </p:txBody>
      </p:sp>
    </p:spTree>
    <p:extLst>
      <p:ext uri="{BB962C8B-B14F-4D97-AF65-F5344CB8AC3E}">
        <p14:creationId xmlns:p14="http://schemas.microsoft.com/office/powerpoint/2010/main" val="3948409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4" end="1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F7873-45B9-4C54-83B0-C5C284A8F15F}"/>
              </a:ext>
            </a:extLst>
          </p:cNvPr>
          <p:cNvSpPr>
            <a:spLocks noGrp="1"/>
          </p:cNvSpPr>
          <p:nvPr>
            <p:ph type="title"/>
          </p:nvPr>
        </p:nvSpPr>
        <p:spPr/>
        <p:txBody>
          <a:bodyPr/>
          <a:lstStyle/>
          <a:p>
            <a:r>
              <a:rPr lang="en-IE" dirty="0">
                <a:solidFill>
                  <a:schemeClr val="accent1">
                    <a:lumMod val="75000"/>
                  </a:schemeClr>
                </a:solidFill>
              </a:rPr>
              <a:t>What is the purpose of a forecast?</a:t>
            </a:r>
          </a:p>
        </p:txBody>
      </p:sp>
      <p:sp>
        <p:nvSpPr>
          <p:cNvPr id="3" name="Content Placeholder 2">
            <a:extLst>
              <a:ext uri="{FF2B5EF4-FFF2-40B4-BE49-F238E27FC236}">
                <a16:creationId xmlns:a16="http://schemas.microsoft.com/office/drawing/2014/main" id="{101F3B4B-7D6B-4E0C-BCA6-11EF9968AE22}"/>
              </a:ext>
            </a:extLst>
          </p:cNvPr>
          <p:cNvSpPr>
            <a:spLocks noGrp="1"/>
          </p:cNvSpPr>
          <p:nvPr>
            <p:ph idx="1"/>
          </p:nvPr>
        </p:nvSpPr>
        <p:spPr>
          <a:xfrm>
            <a:off x="457200" y="1600200"/>
            <a:ext cx="4809281" cy="4876800"/>
          </a:xfrm>
        </p:spPr>
        <p:txBody>
          <a:bodyPr/>
          <a:lstStyle/>
          <a:p>
            <a:r>
              <a:rPr lang="en-IE" dirty="0"/>
              <a:t>Preparation</a:t>
            </a:r>
          </a:p>
          <a:p>
            <a:pPr lvl="1"/>
            <a:r>
              <a:rPr lang="en-IE" dirty="0"/>
              <a:t>e.g. weather forecast - hurricanes</a:t>
            </a:r>
          </a:p>
          <a:p>
            <a:endParaRPr lang="en-IE" dirty="0"/>
          </a:p>
          <a:p>
            <a:r>
              <a:rPr lang="en-IE" dirty="0"/>
              <a:t>Action</a:t>
            </a:r>
          </a:p>
          <a:p>
            <a:pPr lvl="1"/>
            <a:r>
              <a:rPr lang="en-IE" dirty="0"/>
              <a:t>e.g. disease forecasting, fire forecasts</a:t>
            </a:r>
          </a:p>
        </p:txBody>
      </p:sp>
      <p:pic>
        <p:nvPicPr>
          <p:cNvPr id="4" name="Picture 2" descr="Flatten Curve 1">
            <a:extLst>
              <a:ext uri="{FF2B5EF4-FFF2-40B4-BE49-F238E27FC236}">
                <a16:creationId xmlns:a16="http://schemas.microsoft.com/office/drawing/2014/main" id="{9EDB3FF0-6771-431D-BF01-77A5E2ED57E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436" r="7491"/>
          <a:stretch/>
        </p:blipFill>
        <p:spPr bwMode="auto">
          <a:xfrm>
            <a:off x="235919" y="4261771"/>
            <a:ext cx="4289782" cy="247469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Flatten Curve 2">
            <a:extLst>
              <a:ext uri="{FF2B5EF4-FFF2-40B4-BE49-F238E27FC236}">
                <a16:creationId xmlns:a16="http://schemas.microsoft.com/office/drawing/2014/main" id="{C7856CD8-4129-44ED-8C14-9B9B30A341C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436" r="7491"/>
          <a:stretch/>
        </p:blipFill>
        <p:spPr bwMode="auto">
          <a:xfrm>
            <a:off x="4183884" y="4261770"/>
            <a:ext cx="4335083" cy="250082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Tropical Cyclone Track and Watches/Warnings&#10;image example for Hurricane Sandy">
            <a:extLst>
              <a:ext uri="{FF2B5EF4-FFF2-40B4-BE49-F238E27FC236}">
                <a16:creationId xmlns:a16="http://schemas.microsoft.com/office/drawing/2014/main" id="{6A9306A5-9780-4B45-AFA3-ACC435AD9A1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80734" y="1524000"/>
            <a:ext cx="3142678" cy="257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088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9451"/>
            <a:ext cx="8686800" cy="990600"/>
          </a:xfrm>
        </p:spPr>
        <p:txBody>
          <a:bodyPr>
            <a:normAutofit/>
          </a:bodyPr>
          <a:lstStyle/>
          <a:p>
            <a:r>
              <a:rPr lang="en-US" b="1" dirty="0">
                <a:solidFill>
                  <a:schemeClr val="accent1">
                    <a:lumMod val="75000"/>
                  </a:schemeClr>
                </a:solidFill>
              </a:rPr>
              <a:t> Our focal question:</a:t>
            </a:r>
          </a:p>
        </p:txBody>
      </p:sp>
      <p:sp>
        <p:nvSpPr>
          <p:cNvPr id="6" name="Rectangle 5">
            <a:extLst>
              <a:ext uri="{FF2B5EF4-FFF2-40B4-BE49-F238E27FC236}">
                <a16:creationId xmlns:a16="http://schemas.microsoft.com/office/drawing/2014/main" id="{5D3B5112-929C-4971-837B-83DCC7254433}"/>
              </a:ext>
            </a:extLst>
          </p:cNvPr>
          <p:cNvSpPr/>
          <p:nvPr/>
        </p:nvSpPr>
        <p:spPr>
          <a:xfrm>
            <a:off x="-1" y="1998701"/>
            <a:ext cx="9144001" cy="800219"/>
          </a:xfrm>
          <a:prstGeom prst="rect">
            <a:avLst/>
          </a:prstGeom>
        </p:spPr>
        <p:txBody>
          <a:bodyPr wrap="square">
            <a:spAutoFit/>
          </a:bodyPr>
          <a:lstStyle/>
          <a:p>
            <a:pPr algn="ctr"/>
            <a:r>
              <a:rPr lang="en-US" sz="4600" dirty="0"/>
              <a:t>What is an Ecological Forecast?</a:t>
            </a:r>
          </a:p>
        </p:txBody>
      </p:sp>
      <p:sp>
        <p:nvSpPr>
          <p:cNvPr id="4" name="Rectangle 3">
            <a:extLst>
              <a:ext uri="{FF2B5EF4-FFF2-40B4-BE49-F238E27FC236}">
                <a16:creationId xmlns:a16="http://schemas.microsoft.com/office/drawing/2014/main" id="{CF3D7E8D-CC77-487F-A6AF-F4A9392E8183}"/>
              </a:ext>
            </a:extLst>
          </p:cNvPr>
          <p:cNvSpPr/>
          <p:nvPr/>
        </p:nvSpPr>
        <p:spPr>
          <a:xfrm>
            <a:off x="0" y="3829147"/>
            <a:ext cx="9144001" cy="1077218"/>
          </a:xfrm>
          <a:prstGeom prst="rect">
            <a:avLst/>
          </a:prstGeom>
        </p:spPr>
        <p:txBody>
          <a:bodyPr wrap="square">
            <a:spAutoFit/>
          </a:bodyPr>
          <a:lstStyle/>
          <a:p>
            <a:pPr algn="ctr"/>
            <a:r>
              <a:rPr lang="en-US" sz="3200" i="1" dirty="0"/>
              <a:t>“Prediction of future </a:t>
            </a:r>
            <a:r>
              <a:rPr lang="en-US" sz="3200" b="1" i="1" dirty="0"/>
              <a:t>environmental</a:t>
            </a:r>
            <a:r>
              <a:rPr lang="en-US" sz="3200" i="1" dirty="0"/>
              <a:t> conditions </a:t>
            </a:r>
          </a:p>
          <a:p>
            <a:pPr algn="ctr"/>
            <a:r>
              <a:rPr lang="en-US" sz="3200" i="1" dirty="0"/>
              <a:t>with uncertainty”</a:t>
            </a:r>
          </a:p>
        </p:txBody>
      </p:sp>
    </p:spTree>
    <p:extLst>
      <p:ext uri="{BB962C8B-B14F-4D97-AF65-F5344CB8AC3E}">
        <p14:creationId xmlns:p14="http://schemas.microsoft.com/office/powerpoint/2010/main" val="635494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239C9-2183-4CFA-B4D2-28879081D533}"/>
              </a:ext>
            </a:extLst>
          </p:cNvPr>
          <p:cNvSpPr>
            <a:spLocks noGrp="1"/>
          </p:cNvSpPr>
          <p:nvPr>
            <p:ph type="title"/>
          </p:nvPr>
        </p:nvSpPr>
        <p:spPr>
          <a:xfrm>
            <a:off x="457200" y="286784"/>
            <a:ext cx="8229600" cy="990600"/>
          </a:xfrm>
        </p:spPr>
        <p:txBody>
          <a:bodyPr/>
          <a:lstStyle/>
          <a:p>
            <a:r>
              <a:rPr lang="en-US" dirty="0"/>
              <a:t>Ecological Forecast Examples</a:t>
            </a:r>
            <a:endParaRPr lang="en-IE" dirty="0"/>
          </a:p>
        </p:txBody>
      </p:sp>
      <p:sp>
        <p:nvSpPr>
          <p:cNvPr id="3" name="Content Placeholder 2">
            <a:extLst>
              <a:ext uri="{FF2B5EF4-FFF2-40B4-BE49-F238E27FC236}">
                <a16:creationId xmlns:a16="http://schemas.microsoft.com/office/drawing/2014/main" id="{8F4FC981-644F-40CA-8007-F1FFE89E4E21}"/>
              </a:ext>
            </a:extLst>
          </p:cNvPr>
          <p:cNvSpPr>
            <a:spLocks noGrp="1"/>
          </p:cNvSpPr>
          <p:nvPr>
            <p:ph idx="1"/>
          </p:nvPr>
        </p:nvSpPr>
        <p:spPr>
          <a:xfrm>
            <a:off x="457200" y="1277384"/>
            <a:ext cx="4339087" cy="4876800"/>
          </a:xfrm>
        </p:spPr>
        <p:txBody>
          <a:bodyPr>
            <a:normAutofit/>
          </a:bodyPr>
          <a:lstStyle/>
          <a:p>
            <a:pPr marL="457200" indent="-457200">
              <a:buFont typeface="+mj-lt"/>
              <a:buAutoNum type="arabicPeriod"/>
            </a:pPr>
            <a:r>
              <a:rPr lang="en-US" dirty="0"/>
              <a:t>Short-term forecasts of phenological events in plants and pest insects. </a:t>
            </a:r>
          </a:p>
          <a:p>
            <a:pPr marL="457200" indent="-457200">
              <a:buSzPct val="100000"/>
              <a:buFont typeface="+mj-lt"/>
              <a:buAutoNum type="arabicPeriod"/>
            </a:pPr>
            <a:r>
              <a:rPr lang="en-US" dirty="0"/>
              <a:t>Short-term forecasts of reservoir water quality for management of drinking water supply</a:t>
            </a:r>
          </a:p>
          <a:p>
            <a:pPr marL="457200" indent="-457200">
              <a:buSzPct val="100000"/>
              <a:buFont typeface="+mj-lt"/>
              <a:buAutoNum type="arabicPeriod"/>
            </a:pPr>
            <a:r>
              <a:rPr lang="en-US" dirty="0"/>
              <a:t>Optimizing sustainable harvests of target fish while minimizing bycatch</a:t>
            </a:r>
          </a:p>
          <a:p>
            <a:pPr marL="457200" indent="-457200">
              <a:buSzPct val="100000"/>
              <a:buFont typeface="+mj-lt"/>
              <a:buAutoNum type="arabicPeriod"/>
            </a:pPr>
            <a:r>
              <a:rPr lang="en-US" dirty="0"/>
              <a:t>Risk of encountering Atlantic Sturgeon in Chesapeake Bay</a:t>
            </a:r>
          </a:p>
          <a:p>
            <a:pPr marL="0" indent="0">
              <a:buNone/>
            </a:pPr>
            <a:endParaRPr lang="en-IE" dirty="0"/>
          </a:p>
        </p:txBody>
      </p:sp>
      <p:pic>
        <p:nvPicPr>
          <p:cNvPr id="7" name="Picture 6" descr="Graphical user interface, website&#10;&#10;Description automatically generated">
            <a:extLst>
              <a:ext uri="{FF2B5EF4-FFF2-40B4-BE49-F238E27FC236}">
                <a16:creationId xmlns:a16="http://schemas.microsoft.com/office/drawing/2014/main" id="{DE6042C0-FC0F-4FD9-AC0D-CD24FDDCE75F}"/>
              </a:ext>
            </a:extLst>
          </p:cNvPr>
          <p:cNvPicPr>
            <a:picLocks noChangeAspect="1"/>
          </p:cNvPicPr>
          <p:nvPr/>
        </p:nvPicPr>
        <p:blipFill>
          <a:blip r:embed="rId3"/>
          <a:stretch>
            <a:fillRect/>
          </a:stretch>
        </p:blipFill>
        <p:spPr>
          <a:xfrm>
            <a:off x="6125104" y="1118553"/>
            <a:ext cx="2980971" cy="1850368"/>
          </a:xfrm>
          <a:prstGeom prst="rect">
            <a:avLst/>
          </a:prstGeom>
          <a:ln>
            <a:solidFill>
              <a:schemeClr val="tx1"/>
            </a:solidFill>
          </a:ln>
        </p:spPr>
      </p:pic>
      <p:pic>
        <p:nvPicPr>
          <p:cNvPr id="5" name="Picture 4" descr="Graphical user interface&#10;&#10;Description automatically generated">
            <a:extLst>
              <a:ext uri="{FF2B5EF4-FFF2-40B4-BE49-F238E27FC236}">
                <a16:creationId xmlns:a16="http://schemas.microsoft.com/office/drawing/2014/main" id="{D56BCF60-F3DF-430A-8844-5FC27D79A9D9}"/>
              </a:ext>
            </a:extLst>
          </p:cNvPr>
          <p:cNvPicPr>
            <a:picLocks noChangeAspect="1"/>
          </p:cNvPicPr>
          <p:nvPr/>
        </p:nvPicPr>
        <p:blipFill rotWithShape="1">
          <a:blip r:embed="rId4"/>
          <a:srcRect r="12355"/>
          <a:stretch/>
        </p:blipFill>
        <p:spPr>
          <a:xfrm>
            <a:off x="5705829" y="2188231"/>
            <a:ext cx="3243538" cy="1850369"/>
          </a:xfrm>
          <a:prstGeom prst="rect">
            <a:avLst/>
          </a:prstGeom>
          <a:ln>
            <a:solidFill>
              <a:schemeClr val="tx1"/>
            </a:solidFill>
          </a:ln>
        </p:spPr>
      </p:pic>
      <p:pic>
        <p:nvPicPr>
          <p:cNvPr id="9" name="Picture 8" descr="A screenshot of a cell phone&#10;&#10;Description automatically generated">
            <a:extLst>
              <a:ext uri="{FF2B5EF4-FFF2-40B4-BE49-F238E27FC236}">
                <a16:creationId xmlns:a16="http://schemas.microsoft.com/office/drawing/2014/main" id="{0685FB67-86D2-49D9-9AEB-E0021AAC06CA}"/>
              </a:ext>
            </a:extLst>
          </p:cNvPr>
          <p:cNvPicPr>
            <a:picLocks noChangeAspect="1"/>
          </p:cNvPicPr>
          <p:nvPr/>
        </p:nvPicPr>
        <p:blipFill>
          <a:blip r:embed="rId5"/>
          <a:stretch>
            <a:fillRect/>
          </a:stretch>
        </p:blipFill>
        <p:spPr>
          <a:xfrm>
            <a:off x="5485569" y="3335610"/>
            <a:ext cx="3201231" cy="1679278"/>
          </a:xfrm>
          <a:prstGeom prst="rect">
            <a:avLst/>
          </a:prstGeom>
          <a:ln>
            <a:solidFill>
              <a:schemeClr val="tx1"/>
            </a:solidFill>
          </a:ln>
        </p:spPr>
      </p:pic>
      <p:pic>
        <p:nvPicPr>
          <p:cNvPr id="11" name="Picture 10" descr="A picture containing text&#10;&#10;Description automatically generated">
            <a:extLst>
              <a:ext uri="{FF2B5EF4-FFF2-40B4-BE49-F238E27FC236}">
                <a16:creationId xmlns:a16="http://schemas.microsoft.com/office/drawing/2014/main" id="{F74F3CED-B16B-473B-8BE9-F9F6B5946D92}"/>
              </a:ext>
            </a:extLst>
          </p:cNvPr>
          <p:cNvPicPr>
            <a:picLocks noChangeAspect="1"/>
          </p:cNvPicPr>
          <p:nvPr/>
        </p:nvPicPr>
        <p:blipFill rotWithShape="1">
          <a:blip r:embed="rId6"/>
          <a:srcRect l="8765" r="8186"/>
          <a:stretch/>
        </p:blipFill>
        <p:spPr>
          <a:xfrm>
            <a:off x="5003321" y="4314719"/>
            <a:ext cx="3485101" cy="2004060"/>
          </a:xfrm>
          <a:prstGeom prst="rect">
            <a:avLst/>
          </a:prstGeom>
          <a:ln>
            <a:solidFill>
              <a:schemeClr val="tx1"/>
            </a:solidFill>
          </a:ln>
        </p:spPr>
      </p:pic>
    </p:spTree>
    <p:extLst>
      <p:ext uri="{BB962C8B-B14F-4D97-AF65-F5344CB8AC3E}">
        <p14:creationId xmlns:p14="http://schemas.microsoft.com/office/powerpoint/2010/main" val="1811011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57A7BC4E-0CF5-46BF-8689-6FB172EE203A}"/>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2" name="Group 1">
            <a:extLst>
              <a:ext uri="{FF2B5EF4-FFF2-40B4-BE49-F238E27FC236}">
                <a16:creationId xmlns:a16="http://schemas.microsoft.com/office/drawing/2014/main" id="{62BC88E3-9453-4A10-A42E-BA96CF6A9D09}"/>
              </a:ext>
            </a:extLst>
          </p:cNvPr>
          <p:cNvGrpSpPr/>
          <p:nvPr/>
        </p:nvGrpSpPr>
        <p:grpSpPr>
          <a:xfrm>
            <a:off x="1755350" y="1531431"/>
            <a:ext cx="5633300" cy="3795139"/>
            <a:chOff x="1946378" y="1938786"/>
            <a:chExt cx="5633300" cy="3795139"/>
          </a:xfrm>
        </p:grpSpPr>
        <p:sp>
          <p:nvSpPr>
            <p:cNvPr id="5" name="Freeform: Shape 4">
              <a:extLst>
                <a:ext uri="{FF2B5EF4-FFF2-40B4-BE49-F238E27FC236}">
                  <a16:creationId xmlns:a16="http://schemas.microsoft.com/office/drawing/2014/main" id="{8FAB5E16-2D8C-4A03-A0DF-BB90E970B948}"/>
                </a:ext>
              </a:extLst>
            </p:cNvPr>
            <p:cNvSpPr/>
            <p:nvPr/>
          </p:nvSpPr>
          <p:spPr>
            <a:xfrm>
              <a:off x="2080754" y="1938786"/>
              <a:ext cx="2965476" cy="2042742"/>
            </a:xfrm>
            <a:custGeom>
              <a:avLst/>
              <a:gdLst>
                <a:gd name="connsiteX0" fmla="*/ 2647396 w 2965476"/>
                <a:gd name="connsiteY0" fmla="*/ 635338 h 2042742"/>
                <a:gd name="connsiteX1" fmla="*/ 2382143 w 2965476"/>
                <a:gd name="connsiteY1" fmla="*/ 822294 h 2042742"/>
                <a:gd name="connsiteX2" fmla="*/ 2382143 w 2965476"/>
                <a:gd name="connsiteY2" fmla="*/ 647969 h 2042742"/>
                <a:gd name="connsiteX3" fmla="*/ 2457066 w 2965476"/>
                <a:gd name="connsiteY3" fmla="*/ 641106 h 2042742"/>
                <a:gd name="connsiteX4" fmla="*/ 2382143 w 2965476"/>
                <a:gd name="connsiteY4" fmla="*/ 0 h 2042742"/>
                <a:gd name="connsiteX5" fmla="*/ 2605139 w 2965476"/>
                <a:gd name="connsiteY5" fmla="*/ 157173 h 2042742"/>
                <a:gd name="connsiteX6" fmla="*/ 2605139 w 2965476"/>
                <a:gd name="connsiteY6" fmla="*/ 157173 h 2042742"/>
                <a:gd name="connsiteX7" fmla="*/ 2965476 w 2965476"/>
                <a:gd name="connsiteY7" fmla="*/ 411147 h 2042742"/>
                <a:gd name="connsiteX8" fmla="*/ 2647395 w 2965476"/>
                <a:gd name="connsiteY8" fmla="*/ 635338 h 2042742"/>
                <a:gd name="connsiteX9" fmla="*/ 2457065 w 2965476"/>
                <a:gd name="connsiteY9" fmla="*/ 641106 h 2042742"/>
                <a:gd name="connsiteX10" fmla="*/ 2382142 w 2965476"/>
                <a:gd name="connsiteY10" fmla="*/ 647969 h 2042742"/>
                <a:gd name="connsiteX11" fmla="*/ 2246583 w 2965476"/>
                <a:gd name="connsiteY11" fmla="*/ 660387 h 2042742"/>
                <a:gd name="connsiteX12" fmla="*/ 553951 w 2965476"/>
                <a:gd name="connsiteY12" fmla="*/ 1906927 h 2042742"/>
                <a:gd name="connsiteX13" fmla="*/ 562149 w 2965476"/>
                <a:gd name="connsiteY13" fmla="*/ 2004364 h 2042742"/>
                <a:gd name="connsiteX14" fmla="*/ 301598 w 2965476"/>
                <a:gd name="connsiteY14" fmla="*/ 1655747 h 2042742"/>
                <a:gd name="connsiteX15" fmla="*/ 12364 w 2965476"/>
                <a:gd name="connsiteY15" fmla="*/ 2042742 h 2042742"/>
                <a:gd name="connsiteX16" fmla="*/ 0 w 2965476"/>
                <a:gd name="connsiteY16" fmla="*/ 1884371 h 2042742"/>
                <a:gd name="connsiteX17" fmla="*/ 2134943 w 2965476"/>
                <a:gd name="connsiteY17" fmla="*/ 190066 h 2042742"/>
                <a:gd name="connsiteX18" fmla="*/ 2382142 w 2965476"/>
                <a:gd name="connsiteY18" fmla="*/ 165664 h 2042742"/>
                <a:gd name="connsiteX19" fmla="*/ 2382143 w 2965476"/>
                <a:gd name="connsiteY19" fmla="*/ 165664 h 204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5476" h="2042742">
                  <a:moveTo>
                    <a:pt x="2647396" y="635338"/>
                  </a:moveTo>
                  <a:lnTo>
                    <a:pt x="2382143" y="822294"/>
                  </a:lnTo>
                  <a:lnTo>
                    <a:pt x="2382143" y="647969"/>
                  </a:lnTo>
                  <a:lnTo>
                    <a:pt x="2457066" y="641106"/>
                  </a:lnTo>
                  <a:close/>
                  <a:moveTo>
                    <a:pt x="2382143" y="0"/>
                  </a:moveTo>
                  <a:lnTo>
                    <a:pt x="2605139" y="157173"/>
                  </a:lnTo>
                  <a:lnTo>
                    <a:pt x="2605139" y="157173"/>
                  </a:lnTo>
                  <a:lnTo>
                    <a:pt x="2965476" y="411147"/>
                  </a:lnTo>
                  <a:lnTo>
                    <a:pt x="2647395" y="635338"/>
                  </a:lnTo>
                  <a:lnTo>
                    <a:pt x="2457065" y="641106"/>
                  </a:lnTo>
                  <a:lnTo>
                    <a:pt x="2382142" y="647969"/>
                  </a:lnTo>
                  <a:lnTo>
                    <a:pt x="2246583" y="660387"/>
                  </a:lnTo>
                  <a:cubicBezTo>
                    <a:pt x="1280600" y="779033"/>
                    <a:pt x="553951" y="1292045"/>
                    <a:pt x="553951" y="1906927"/>
                  </a:cubicBezTo>
                  <a:lnTo>
                    <a:pt x="562149" y="2004364"/>
                  </a:lnTo>
                  <a:lnTo>
                    <a:pt x="301598" y="1655747"/>
                  </a:lnTo>
                  <a:lnTo>
                    <a:pt x="12364" y="2042742"/>
                  </a:lnTo>
                  <a:lnTo>
                    <a:pt x="0" y="1884371"/>
                  </a:lnTo>
                  <a:cubicBezTo>
                    <a:pt x="0" y="1048620"/>
                    <a:pt x="916534" y="351330"/>
                    <a:pt x="2134943" y="190066"/>
                  </a:cubicBezTo>
                  <a:lnTo>
                    <a:pt x="2382142" y="165664"/>
                  </a:lnTo>
                  <a:lnTo>
                    <a:pt x="2382143" y="165664"/>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Freeform: Shape 5">
              <a:extLst>
                <a:ext uri="{FF2B5EF4-FFF2-40B4-BE49-F238E27FC236}">
                  <a16:creationId xmlns:a16="http://schemas.microsoft.com/office/drawing/2014/main" id="{CE1C129C-A2DC-4AED-ACBF-1503A64C998C}"/>
                </a:ext>
              </a:extLst>
            </p:cNvPr>
            <p:cNvSpPr/>
            <p:nvPr/>
          </p:nvSpPr>
          <p:spPr>
            <a:xfrm>
              <a:off x="4685892" y="2093717"/>
              <a:ext cx="2893786" cy="2084150"/>
            </a:xfrm>
            <a:custGeom>
              <a:avLst/>
              <a:gdLst>
                <a:gd name="connsiteX0" fmla="*/ 2716453 w 2893786"/>
                <a:gd name="connsiteY0" fmla="*/ 1500816 h 2084150"/>
                <a:gd name="connsiteX1" fmla="*/ 2893786 w 2893786"/>
                <a:gd name="connsiteY1" fmla="*/ 1500816 h 2084150"/>
                <a:gd name="connsiteX2" fmla="*/ 2740630 w 2893786"/>
                <a:gd name="connsiteY2" fmla="*/ 1705740 h 2084150"/>
                <a:gd name="connsiteX3" fmla="*/ 2728675 w 2893786"/>
                <a:gd name="connsiteY3" fmla="*/ 1552615 h 2084150"/>
                <a:gd name="connsiteX4" fmla="*/ 68670 w 2893786"/>
                <a:gd name="connsiteY4" fmla="*/ 0 h 2084150"/>
                <a:gd name="connsiteX5" fmla="*/ 2688157 w 2893786"/>
                <a:gd name="connsiteY5" fmla="*/ 1380898 h 2084150"/>
                <a:gd name="connsiteX6" fmla="*/ 2716452 w 2893786"/>
                <a:gd name="connsiteY6" fmla="*/ 1500816 h 2084150"/>
                <a:gd name="connsiteX7" fmla="*/ 2716452 w 2893786"/>
                <a:gd name="connsiteY7" fmla="*/ 1500816 h 2084150"/>
                <a:gd name="connsiteX8" fmla="*/ 2728674 w 2893786"/>
                <a:gd name="connsiteY8" fmla="*/ 1552615 h 2084150"/>
                <a:gd name="connsiteX9" fmla="*/ 2740629 w 2893786"/>
                <a:gd name="connsiteY9" fmla="*/ 1705740 h 2084150"/>
                <a:gd name="connsiteX10" fmla="*/ 2457811 w 2893786"/>
                <a:gd name="connsiteY10" fmla="*/ 2084150 h 2084150"/>
                <a:gd name="connsiteX11" fmla="*/ 2185858 w 2893786"/>
                <a:gd name="connsiteY11" fmla="*/ 1720276 h 2084150"/>
                <a:gd name="connsiteX12" fmla="*/ 2185858 w 2893786"/>
                <a:gd name="connsiteY12" fmla="*/ 1720275 h 2084150"/>
                <a:gd name="connsiteX13" fmla="*/ 2021838 w 2893786"/>
                <a:gd name="connsiteY13" fmla="*/ 1500816 h 2084150"/>
                <a:gd name="connsiteX14" fmla="*/ 2146793 w 2893786"/>
                <a:gd name="connsiteY14" fmla="*/ 1500816 h 2084150"/>
                <a:gd name="connsiteX15" fmla="*/ 2145458 w 2893786"/>
                <a:gd name="connsiteY15" fmla="*/ 1495566 h 2084150"/>
                <a:gd name="connsiteX16" fmla="*/ 68669 w 2893786"/>
                <a:gd name="connsiteY16" fmla="*/ 479607 h 2084150"/>
                <a:gd name="connsiteX17" fmla="*/ 42256 w 2893786"/>
                <a:gd name="connsiteY17" fmla="*/ 480408 h 2084150"/>
                <a:gd name="connsiteX18" fmla="*/ 360337 w 2893786"/>
                <a:gd name="connsiteY18" fmla="*/ 256217 h 2084150"/>
                <a:gd name="connsiteX19" fmla="*/ 0 w 2893786"/>
                <a:gd name="connsiteY19" fmla="*/ 2243 h 208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93786" h="2084150">
                  <a:moveTo>
                    <a:pt x="2716453" y="1500816"/>
                  </a:moveTo>
                  <a:lnTo>
                    <a:pt x="2893786" y="1500816"/>
                  </a:lnTo>
                  <a:lnTo>
                    <a:pt x="2740630" y="1705740"/>
                  </a:lnTo>
                  <a:lnTo>
                    <a:pt x="2728675" y="1552615"/>
                  </a:lnTo>
                  <a:close/>
                  <a:moveTo>
                    <a:pt x="68670" y="0"/>
                  </a:moveTo>
                  <a:cubicBezTo>
                    <a:pt x="1360786" y="0"/>
                    <a:pt x="2438834" y="592821"/>
                    <a:pt x="2688157" y="1380898"/>
                  </a:cubicBezTo>
                  <a:lnTo>
                    <a:pt x="2716452" y="1500816"/>
                  </a:lnTo>
                  <a:lnTo>
                    <a:pt x="2716452" y="1500816"/>
                  </a:lnTo>
                  <a:lnTo>
                    <a:pt x="2728674" y="1552615"/>
                  </a:lnTo>
                  <a:lnTo>
                    <a:pt x="2740629" y="1705740"/>
                  </a:lnTo>
                  <a:lnTo>
                    <a:pt x="2457811" y="2084150"/>
                  </a:lnTo>
                  <a:lnTo>
                    <a:pt x="2185858" y="1720276"/>
                  </a:lnTo>
                  <a:lnTo>
                    <a:pt x="2185858" y="1720275"/>
                  </a:lnTo>
                  <a:lnTo>
                    <a:pt x="2021838" y="1500816"/>
                  </a:lnTo>
                  <a:lnTo>
                    <a:pt x="2146793" y="1500816"/>
                  </a:lnTo>
                  <a:lnTo>
                    <a:pt x="2145458" y="1495566"/>
                  </a:lnTo>
                  <a:cubicBezTo>
                    <a:pt x="1947790" y="915759"/>
                    <a:pt x="1093089" y="479607"/>
                    <a:pt x="68669" y="479607"/>
                  </a:cubicBezTo>
                  <a:lnTo>
                    <a:pt x="42256" y="480408"/>
                  </a:lnTo>
                  <a:lnTo>
                    <a:pt x="360337" y="256217"/>
                  </a:lnTo>
                  <a:lnTo>
                    <a:pt x="0" y="2243"/>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Freeform: Shape 6">
              <a:extLst>
                <a:ext uri="{FF2B5EF4-FFF2-40B4-BE49-F238E27FC236}">
                  <a16:creationId xmlns:a16="http://schemas.microsoft.com/office/drawing/2014/main" id="{7D9E9542-EC84-4E8A-A42C-01CE08161182}"/>
                </a:ext>
              </a:extLst>
            </p:cNvPr>
            <p:cNvSpPr/>
            <p:nvPr/>
          </p:nvSpPr>
          <p:spPr>
            <a:xfrm>
              <a:off x="4462896" y="3799457"/>
              <a:ext cx="2965476" cy="1934468"/>
            </a:xfrm>
            <a:custGeom>
              <a:avLst/>
              <a:gdLst>
                <a:gd name="connsiteX0" fmla="*/ 583335 w 2965476"/>
                <a:gd name="connsiteY0" fmla="*/ 1742407 h 1934468"/>
                <a:gd name="connsiteX1" fmla="*/ 583335 w 2965476"/>
                <a:gd name="connsiteY1" fmla="*/ 1934468 h 1934468"/>
                <a:gd name="connsiteX2" fmla="*/ 324546 w 2965476"/>
                <a:gd name="connsiteY2" fmla="*/ 1752067 h 1934468"/>
                <a:gd name="connsiteX3" fmla="*/ 565049 w 2965476"/>
                <a:gd name="connsiteY3" fmla="*/ 1744212 h 1934468"/>
                <a:gd name="connsiteX4" fmla="*/ 2963626 w 2965476"/>
                <a:gd name="connsiteY4" fmla="*/ 0 h 1934468"/>
                <a:gd name="connsiteX5" fmla="*/ 2965476 w 2965476"/>
                <a:gd name="connsiteY5" fmla="*/ 23700 h 1934468"/>
                <a:gd name="connsiteX6" fmla="*/ 830533 w 2965476"/>
                <a:gd name="connsiteY6" fmla="*/ 1718005 h 1934468"/>
                <a:gd name="connsiteX7" fmla="*/ 583334 w 2965476"/>
                <a:gd name="connsiteY7" fmla="*/ 1742407 h 1934468"/>
                <a:gd name="connsiteX8" fmla="*/ 565048 w 2965476"/>
                <a:gd name="connsiteY8" fmla="*/ 1744212 h 1934468"/>
                <a:gd name="connsiteX9" fmla="*/ 324545 w 2965476"/>
                <a:gd name="connsiteY9" fmla="*/ 1752067 h 1934468"/>
                <a:gd name="connsiteX10" fmla="*/ 0 w 2965476"/>
                <a:gd name="connsiteY10" fmla="*/ 1523320 h 1934468"/>
                <a:gd name="connsiteX11" fmla="*/ 290444 w 2965476"/>
                <a:gd name="connsiteY11" fmla="*/ 1318609 h 1934468"/>
                <a:gd name="connsiteX12" fmla="*/ 583334 w 2965476"/>
                <a:gd name="connsiteY12" fmla="*/ 1112173 h 1934468"/>
                <a:gd name="connsiteX13" fmla="*/ 583334 w 2965476"/>
                <a:gd name="connsiteY13" fmla="*/ 1305214 h 1934468"/>
                <a:gd name="connsiteX14" fmla="*/ 718891 w 2965476"/>
                <a:gd name="connsiteY14" fmla="*/ 1292796 h 1934468"/>
                <a:gd name="connsiteX15" fmla="*/ 2411523 w 2965476"/>
                <a:gd name="connsiteY15" fmla="*/ 46256 h 1934468"/>
                <a:gd name="connsiteX16" fmla="*/ 2408855 w 2965476"/>
                <a:gd name="connsiteY16" fmla="*/ 14536 h 1934468"/>
                <a:gd name="connsiteX17" fmla="*/ 2680808 w 2965476"/>
                <a:gd name="connsiteY17" fmla="*/ 378410 h 19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76" h="1934468">
                  <a:moveTo>
                    <a:pt x="583335" y="1742407"/>
                  </a:moveTo>
                  <a:lnTo>
                    <a:pt x="583335" y="1934468"/>
                  </a:lnTo>
                  <a:lnTo>
                    <a:pt x="324546" y="1752067"/>
                  </a:lnTo>
                  <a:lnTo>
                    <a:pt x="565049" y="1744212"/>
                  </a:lnTo>
                  <a:close/>
                  <a:moveTo>
                    <a:pt x="2963626" y="0"/>
                  </a:moveTo>
                  <a:lnTo>
                    <a:pt x="2965476" y="23700"/>
                  </a:lnTo>
                  <a:cubicBezTo>
                    <a:pt x="2965476" y="859451"/>
                    <a:pt x="2048943" y="1556741"/>
                    <a:pt x="830533" y="1718005"/>
                  </a:cubicBezTo>
                  <a:lnTo>
                    <a:pt x="583334" y="1742407"/>
                  </a:lnTo>
                  <a:lnTo>
                    <a:pt x="565048" y="1744212"/>
                  </a:lnTo>
                  <a:lnTo>
                    <a:pt x="324545" y="1752067"/>
                  </a:lnTo>
                  <a:lnTo>
                    <a:pt x="0" y="1523320"/>
                  </a:lnTo>
                  <a:lnTo>
                    <a:pt x="290444" y="1318609"/>
                  </a:lnTo>
                  <a:lnTo>
                    <a:pt x="583334" y="1112173"/>
                  </a:lnTo>
                  <a:lnTo>
                    <a:pt x="583334" y="1305214"/>
                  </a:lnTo>
                  <a:lnTo>
                    <a:pt x="718891" y="1292796"/>
                  </a:lnTo>
                  <a:cubicBezTo>
                    <a:pt x="1684875" y="1174150"/>
                    <a:pt x="2411523" y="661138"/>
                    <a:pt x="2411523" y="46256"/>
                  </a:cubicBezTo>
                  <a:lnTo>
                    <a:pt x="2408855" y="14536"/>
                  </a:lnTo>
                  <a:lnTo>
                    <a:pt x="2680808" y="378410"/>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Freeform: Shape 7">
              <a:extLst>
                <a:ext uri="{FF2B5EF4-FFF2-40B4-BE49-F238E27FC236}">
                  <a16:creationId xmlns:a16="http://schemas.microsoft.com/office/drawing/2014/main" id="{20DD199D-0EFA-455B-B439-B0956DA5DBEE}"/>
                </a:ext>
              </a:extLst>
            </p:cNvPr>
            <p:cNvSpPr/>
            <p:nvPr/>
          </p:nvSpPr>
          <p:spPr>
            <a:xfrm>
              <a:off x="1946378" y="3594532"/>
              <a:ext cx="2841064" cy="1958066"/>
            </a:xfrm>
            <a:custGeom>
              <a:avLst/>
              <a:gdLst>
                <a:gd name="connsiteX0" fmla="*/ 191151 w 2841064"/>
                <a:gd name="connsiteY0" fmla="*/ 583335 h 1958066"/>
                <a:gd name="connsiteX1" fmla="*/ 763835 w 2841064"/>
                <a:gd name="connsiteY1" fmla="*/ 583335 h 1958066"/>
                <a:gd name="connsiteX2" fmla="*/ 783633 w 2841064"/>
                <a:gd name="connsiteY2" fmla="*/ 629551 h 1958066"/>
                <a:gd name="connsiteX3" fmla="*/ 2591442 w 2841064"/>
                <a:gd name="connsiteY3" fmla="*/ 1517002 h 1958066"/>
                <a:gd name="connsiteX4" fmla="*/ 2806963 w 2841064"/>
                <a:gd name="connsiteY4" fmla="*/ 1523534 h 1958066"/>
                <a:gd name="connsiteX5" fmla="*/ 2516519 w 2841064"/>
                <a:gd name="connsiteY5" fmla="*/ 1728245 h 1958066"/>
                <a:gd name="connsiteX6" fmla="*/ 2841064 w 2841064"/>
                <a:gd name="connsiteY6" fmla="*/ 1956992 h 1958066"/>
                <a:gd name="connsiteX7" fmla="*/ 2808186 w 2841064"/>
                <a:gd name="connsiteY7" fmla="*/ 1958066 h 1958066"/>
                <a:gd name="connsiteX8" fmla="*/ 254586 w 2841064"/>
                <a:gd name="connsiteY8" fmla="*/ 742908 h 1958066"/>
                <a:gd name="connsiteX9" fmla="*/ 146740 w 2841064"/>
                <a:gd name="connsiteY9" fmla="*/ 386996 h 1958066"/>
                <a:gd name="connsiteX10" fmla="*/ 148181 w 2841064"/>
                <a:gd name="connsiteY10" fmla="*/ 405450 h 1958066"/>
                <a:gd name="connsiteX11" fmla="*/ 188698 w 2841064"/>
                <a:gd name="connsiteY11" fmla="*/ 577168 h 1958066"/>
                <a:gd name="connsiteX12" fmla="*/ 191150 w 2841064"/>
                <a:gd name="connsiteY12" fmla="*/ 583335 h 1958066"/>
                <a:gd name="connsiteX13" fmla="*/ 0 w 2841064"/>
                <a:gd name="connsiteY13" fmla="*/ 583335 h 1958066"/>
                <a:gd name="connsiteX14" fmla="*/ 696526 w 2841064"/>
                <a:gd name="connsiteY14" fmla="*/ 348618 h 1958066"/>
                <a:gd name="connsiteX15" fmla="*/ 871949 w 2841064"/>
                <a:gd name="connsiteY15" fmla="*/ 583335 h 1958066"/>
                <a:gd name="connsiteX16" fmla="*/ 763835 w 2841064"/>
                <a:gd name="connsiteY16" fmla="*/ 583335 h 1958066"/>
                <a:gd name="connsiteX17" fmla="*/ 731396 w 2841064"/>
                <a:gd name="connsiteY17" fmla="*/ 507612 h 1958066"/>
                <a:gd name="connsiteX18" fmla="*/ 699273 w 2841064"/>
                <a:gd name="connsiteY18" fmla="*/ 381276 h 1958066"/>
                <a:gd name="connsiteX19" fmla="*/ 435974 w 2841064"/>
                <a:gd name="connsiteY19" fmla="*/ 0 h 1958066"/>
                <a:gd name="connsiteX20" fmla="*/ 696525 w 2841064"/>
                <a:gd name="connsiteY20" fmla="*/ 348617 h 1958066"/>
                <a:gd name="connsiteX21" fmla="*/ 699272 w 2841064"/>
                <a:gd name="connsiteY21" fmla="*/ 381275 h 1958066"/>
                <a:gd name="connsiteX22" fmla="*/ 731395 w 2841064"/>
                <a:gd name="connsiteY22" fmla="*/ 507611 h 1958066"/>
                <a:gd name="connsiteX23" fmla="*/ 763834 w 2841064"/>
                <a:gd name="connsiteY23" fmla="*/ 583334 h 1958066"/>
                <a:gd name="connsiteX24" fmla="*/ 191150 w 2841064"/>
                <a:gd name="connsiteY24" fmla="*/ 583334 h 1958066"/>
                <a:gd name="connsiteX25" fmla="*/ 188698 w 2841064"/>
                <a:gd name="connsiteY25" fmla="*/ 577167 h 1958066"/>
                <a:gd name="connsiteX26" fmla="*/ 148181 w 2841064"/>
                <a:gd name="connsiteY26" fmla="*/ 405449 h 1958066"/>
                <a:gd name="connsiteX27" fmla="*/ 146740 w 2841064"/>
                <a:gd name="connsiteY27" fmla="*/ 386995 h 1958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841064" h="1958066">
                  <a:moveTo>
                    <a:pt x="191151" y="583335"/>
                  </a:moveTo>
                  <a:lnTo>
                    <a:pt x="763835" y="583335"/>
                  </a:lnTo>
                  <a:lnTo>
                    <a:pt x="783633" y="629551"/>
                  </a:lnTo>
                  <a:cubicBezTo>
                    <a:pt x="1031385" y="1107659"/>
                    <a:pt x="1736281" y="1464875"/>
                    <a:pt x="2591442" y="1517002"/>
                  </a:cubicBezTo>
                  <a:lnTo>
                    <a:pt x="2806963" y="1523534"/>
                  </a:lnTo>
                  <a:lnTo>
                    <a:pt x="2516519" y="1728245"/>
                  </a:lnTo>
                  <a:lnTo>
                    <a:pt x="2841064" y="1956992"/>
                  </a:lnTo>
                  <a:lnTo>
                    <a:pt x="2808186" y="1958066"/>
                  </a:lnTo>
                  <a:cubicBezTo>
                    <a:pt x="1608364" y="1958066"/>
                    <a:pt x="593121" y="1446909"/>
                    <a:pt x="254586" y="742908"/>
                  </a:cubicBezTo>
                  <a:close/>
                  <a:moveTo>
                    <a:pt x="146740" y="386996"/>
                  </a:moveTo>
                  <a:lnTo>
                    <a:pt x="148181" y="405450"/>
                  </a:lnTo>
                  <a:cubicBezTo>
                    <a:pt x="157309" y="463589"/>
                    <a:pt x="170890" y="520877"/>
                    <a:pt x="188698" y="577168"/>
                  </a:cubicBezTo>
                  <a:lnTo>
                    <a:pt x="191150" y="583335"/>
                  </a:lnTo>
                  <a:lnTo>
                    <a:pt x="0" y="583335"/>
                  </a:lnTo>
                  <a:close/>
                  <a:moveTo>
                    <a:pt x="696526" y="348618"/>
                  </a:moveTo>
                  <a:lnTo>
                    <a:pt x="871949" y="583335"/>
                  </a:lnTo>
                  <a:lnTo>
                    <a:pt x="763835" y="583335"/>
                  </a:lnTo>
                  <a:lnTo>
                    <a:pt x="731396" y="507612"/>
                  </a:lnTo>
                  <a:cubicBezTo>
                    <a:pt x="717277" y="466197"/>
                    <a:pt x="706510" y="424050"/>
                    <a:pt x="699273" y="381276"/>
                  </a:cubicBezTo>
                  <a:close/>
                  <a:moveTo>
                    <a:pt x="435974" y="0"/>
                  </a:moveTo>
                  <a:lnTo>
                    <a:pt x="696525" y="348617"/>
                  </a:lnTo>
                  <a:lnTo>
                    <a:pt x="699272" y="381275"/>
                  </a:lnTo>
                  <a:cubicBezTo>
                    <a:pt x="706509" y="424049"/>
                    <a:pt x="717276" y="466196"/>
                    <a:pt x="731395" y="507611"/>
                  </a:cubicBezTo>
                  <a:lnTo>
                    <a:pt x="763834" y="583334"/>
                  </a:lnTo>
                  <a:lnTo>
                    <a:pt x="191150" y="583334"/>
                  </a:lnTo>
                  <a:lnTo>
                    <a:pt x="188698" y="577167"/>
                  </a:lnTo>
                  <a:cubicBezTo>
                    <a:pt x="170890" y="520876"/>
                    <a:pt x="157309" y="463588"/>
                    <a:pt x="148181" y="405449"/>
                  </a:cubicBezTo>
                  <a:lnTo>
                    <a:pt x="146740" y="386995"/>
                  </a:lnTo>
                  <a:close/>
                </a:path>
              </a:pathLst>
            </a:custGeom>
            <a:gradFill flip="none" rotWithShape="1">
              <a:gsLst>
                <a:gs pos="0">
                  <a:srgbClr val="5E747F">
                    <a:shade val="30000"/>
                    <a:satMod val="115000"/>
                  </a:srgbClr>
                </a:gs>
                <a:gs pos="50000">
                  <a:srgbClr val="5E747F">
                    <a:shade val="67500"/>
                    <a:satMod val="115000"/>
                  </a:srgbClr>
                </a:gs>
                <a:gs pos="100000">
                  <a:srgbClr val="5E747F">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cxnSp>
        <p:nvCxnSpPr>
          <p:cNvPr id="11" name="Straight Arrow Connector 10">
            <a:extLst>
              <a:ext uri="{FF2B5EF4-FFF2-40B4-BE49-F238E27FC236}">
                <a16:creationId xmlns:a16="http://schemas.microsoft.com/office/drawing/2014/main" id="{2E8DDA20-A643-4563-AB8A-8F9C0FC2B092}"/>
              </a:ext>
            </a:extLst>
          </p:cNvPr>
          <p:cNvCxnSpPr>
            <a:cxnSpLocks/>
          </p:cNvCxnSpPr>
          <p:nvPr/>
        </p:nvCxnSpPr>
        <p:spPr>
          <a:xfrm flipH="1">
            <a:off x="7336708" y="19229015"/>
            <a:ext cx="848504" cy="0"/>
          </a:xfrm>
          <a:prstGeom prst="straightConnector1">
            <a:avLst/>
          </a:prstGeom>
          <a:ln w="276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C65F5F7-24C4-4632-BBC0-8DA0A6E0F41F}"/>
              </a:ext>
            </a:extLst>
          </p:cNvPr>
          <p:cNvSpPr txBox="1"/>
          <p:nvPr/>
        </p:nvSpPr>
        <p:spPr>
          <a:xfrm>
            <a:off x="2691722" y="2705725"/>
            <a:ext cx="3760557" cy="1446550"/>
          </a:xfrm>
          <a:prstGeom prst="rect">
            <a:avLst/>
          </a:prstGeom>
          <a:noFill/>
        </p:spPr>
        <p:txBody>
          <a:bodyPr wrap="square" rtlCol="0">
            <a:spAutoFit/>
          </a:bodyPr>
          <a:lstStyle/>
          <a:p>
            <a:pPr algn="ctr"/>
            <a:r>
              <a:rPr lang="en-US" sz="4400" b="1" dirty="0"/>
              <a:t>The Forecast Cycle</a:t>
            </a:r>
            <a:endParaRPr lang="en-US" sz="4400" dirty="0"/>
          </a:p>
        </p:txBody>
      </p:sp>
      <p:grpSp>
        <p:nvGrpSpPr>
          <p:cNvPr id="74" name="Group 73">
            <a:extLst>
              <a:ext uri="{FF2B5EF4-FFF2-40B4-BE49-F238E27FC236}">
                <a16:creationId xmlns:a16="http://schemas.microsoft.com/office/drawing/2014/main" id="{0EDEE355-8913-472C-BF7D-8CD773C6D54F}"/>
              </a:ext>
            </a:extLst>
          </p:cNvPr>
          <p:cNvGrpSpPr/>
          <p:nvPr/>
        </p:nvGrpSpPr>
        <p:grpSpPr>
          <a:xfrm>
            <a:off x="5827529" y="79354"/>
            <a:ext cx="1661630" cy="1796584"/>
            <a:chOff x="5827529" y="79354"/>
            <a:chExt cx="1661630" cy="1796584"/>
          </a:xfrm>
        </p:grpSpPr>
        <p:grpSp>
          <p:nvGrpSpPr>
            <p:cNvPr id="12" name="Group 11">
              <a:extLst>
                <a:ext uri="{FF2B5EF4-FFF2-40B4-BE49-F238E27FC236}">
                  <a16:creationId xmlns:a16="http://schemas.microsoft.com/office/drawing/2014/main" id="{F8F1CC81-173B-47E7-8D09-323098FC050D}"/>
                </a:ext>
              </a:extLst>
            </p:cNvPr>
            <p:cNvGrpSpPr/>
            <p:nvPr/>
          </p:nvGrpSpPr>
          <p:grpSpPr>
            <a:xfrm>
              <a:off x="6165943" y="79354"/>
              <a:ext cx="943328" cy="989836"/>
              <a:chOff x="4839804" y="973896"/>
              <a:chExt cx="1097143" cy="1189863"/>
            </a:xfrm>
          </p:grpSpPr>
          <p:grpSp>
            <p:nvGrpSpPr>
              <p:cNvPr id="13" name="Group 12">
                <a:extLst>
                  <a:ext uri="{FF2B5EF4-FFF2-40B4-BE49-F238E27FC236}">
                    <a16:creationId xmlns:a16="http://schemas.microsoft.com/office/drawing/2014/main" id="{B2E68BFC-0999-48F7-9142-0AF101DF35B1}"/>
                  </a:ext>
                </a:extLst>
              </p:cNvPr>
              <p:cNvGrpSpPr/>
              <p:nvPr/>
            </p:nvGrpSpPr>
            <p:grpSpPr>
              <a:xfrm>
                <a:off x="4839804" y="1098079"/>
                <a:ext cx="1097143" cy="1065680"/>
                <a:chOff x="4839804" y="1098079"/>
                <a:chExt cx="1097143" cy="1065680"/>
              </a:xfrm>
            </p:grpSpPr>
            <p:cxnSp>
              <p:nvCxnSpPr>
                <p:cNvPr id="17" name="Straight Connector 16">
                  <a:extLst>
                    <a:ext uri="{FF2B5EF4-FFF2-40B4-BE49-F238E27FC236}">
                      <a16:creationId xmlns:a16="http://schemas.microsoft.com/office/drawing/2014/main" id="{99D1D89D-78E9-4C55-933F-AE1882545990}"/>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AA77D91-F542-4E3F-B1C2-2DC6D7E0D4E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14" name="Freeform: Shape 13">
                <a:extLst>
                  <a:ext uri="{FF2B5EF4-FFF2-40B4-BE49-F238E27FC236}">
                    <a16:creationId xmlns:a16="http://schemas.microsoft.com/office/drawing/2014/main" id="{36BA03FA-1481-4E80-AFAC-B7F27E2320CC}"/>
                  </a:ext>
                </a:extLst>
              </p:cNvPr>
              <p:cNvSpPr/>
              <p:nvPr/>
            </p:nvSpPr>
            <p:spPr>
              <a:xfrm rot="459157">
                <a:off x="4925076" y="973896"/>
                <a:ext cx="959753" cy="968530"/>
              </a:xfrm>
              <a:custGeom>
                <a:avLst/>
                <a:gdLst>
                  <a:gd name="connsiteX0" fmla="*/ 0 w 1828800"/>
                  <a:gd name="connsiteY0" fmla="*/ 2743200 h 2743200"/>
                  <a:gd name="connsiteX1" fmla="*/ 544749 w 1828800"/>
                  <a:gd name="connsiteY1" fmla="*/ 1809345 h 2743200"/>
                  <a:gd name="connsiteX2" fmla="*/ 836579 w 1828800"/>
                  <a:gd name="connsiteY2" fmla="*/ 719847 h 2743200"/>
                  <a:gd name="connsiteX3" fmla="*/ 1828800 w 1828800"/>
                  <a:gd name="connsiteY3" fmla="*/ 0 h 2743200"/>
                </a:gdLst>
                <a:ahLst/>
                <a:cxnLst>
                  <a:cxn ang="0">
                    <a:pos x="connsiteX0" y="connsiteY0"/>
                  </a:cxn>
                  <a:cxn ang="0">
                    <a:pos x="connsiteX1" y="connsiteY1"/>
                  </a:cxn>
                  <a:cxn ang="0">
                    <a:pos x="connsiteX2" y="connsiteY2"/>
                  </a:cxn>
                  <a:cxn ang="0">
                    <a:pos x="connsiteX3" y="connsiteY3"/>
                  </a:cxn>
                </a:cxnLst>
                <a:rect l="l" t="t" r="r" b="b"/>
                <a:pathLst>
                  <a:path w="1828800" h="2743200">
                    <a:moveTo>
                      <a:pt x="0" y="2743200"/>
                    </a:moveTo>
                    <a:cubicBezTo>
                      <a:pt x="202659" y="2444885"/>
                      <a:pt x="405319" y="2146570"/>
                      <a:pt x="544749" y="1809345"/>
                    </a:cubicBezTo>
                    <a:cubicBezTo>
                      <a:pt x="684179" y="1472119"/>
                      <a:pt x="622571" y="1021404"/>
                      <a:pt x="836579" y="719847"/>
                    </a:cubicBezTo>
                    <a:cubicBezTo>
                      <a:pt x="1050587" y="418290"/>
                      <a:pt x="1439693" y="209145"/>
                      <a:pt x="1828800"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sp>
            <p:nvSpPr>
              <p:cNvPr id="15" name="Freeform: Shape 14">
                <a:extLst>
                  <a:ext uri="{FF2B5EF4-FFF2-40B4-BE49-F238E27FC236}">
                    <a16:creationId xmlns:a16="http://schemas.microsoft.com/office/drawing/2014/main" id="{F9716C21-453B-45FA-96F1-88ABFBD6394E}"/>
                  </a:ext>
                </a:extLst>
              </p:cNvPr>
              <p:cNvSpPr/>
              <p:nvPr/>
            </p:nvSpPr>
            <p:spPr>
              <a:xfrm>
                <a:off x="4908955" y="1744532"/>
                <a:ext cx="962884" cy="324395"/>
              </a:xfrm>
              <a:custGeom>
                <a:avLst/>
                <a:gdLst>
                  <a:gd name="connsiteX0" fmla="*/ 0 w 2059806"/>
                  <a:gd name="connsiteY0" fmla="*/ 1395663 h 1405850"/>
                  <a:gd name="connsiteX1" fmla="*/ 490888 w 2059806"/>
                  <a:gd name="connsiteY1" fmla="*/ 1395663 h 1405850"/>
                  <a:gd name="connsiteX2" fmla="*/ 1135781 w 2059806"/>
                  <a:gd name="connsiteY2" fmla="*/ 1289785 h 1405850"/>
                  <a:gd name="connsiteX3" fmla="*/ 1713297 w 2059806"/>
                  <a:gd name="connsiteY3" fmla="*/ 558265 h 1405850"/>
                  <a:gd name="connsiteX4" fmla="*/ 2059806 w 2059806"/>
                  <a:gd name="connsiteY4" fmla="*/ 0 h 140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806" h="1405850">
                    <a:moveTo>
                      <a:pt x="0" y="1395663"/>
                    </a:moveTo>
                    <a:cubicBezTo>
                      <a:pt x="150795" y="1404486"/>
                      <a:pt x="301591" y="1413309"/>
                      <a:pt x="490888" y="1395663"/>
                    </a:cubicBezTo>
                    <a:cubicBezTo>
                      <a:pt x="680185" y="1378017"/>
                      <a:pt x="932046" y="1429351"/>
                      <a:pt x="1135781" y="1289785"/>
                    </a:cubicBezTo>
                    <a:cubicBezTo>
                      <a:pt x="1339516" y="1150219"/>
                      <a:pt x="1559293" y="773229"/>
                      <a:pt x="1713297" y="558265"/>
                    </a:cubicBezTo>
                    <a:cubicBezTo>
                      <a:pt x="1867301" y="343301"/>
                      <a:pt x="1963553" y="171650"/>
                      <a:pt x="2059806" y="0"/>
                    </a:cubicBezTo>
                  </a:path>
                </a:pathLst>
              </a:custGeom>
              <a:noFill/>
              <a:ln w="41275">
                <a:solidFill>
                  <a:srgbClr val="8CB36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p>
            </p:txBody>
          </p:sp>
          <p:sp>
            <p:nvSpPr>
              <p:cNvPr id="16" name="Freeform: Shape 15">
                <a:extLst>
                  <a:ext uri="{FF2B5EF4-FFF2-40B4-BE49-F238E27FC236}">
                    <a16:creationId xmlns:a16="http://schemas.microsoft.com/office/drawing/2014/main" id="{0C2111FE-9064-4834-AC6F-16EABD797FFF}"/>
                  </a:ext>
                </a:extLst>
              </p:cNvPr>
              <p:cNvSpPr/>
              <p:nvPr/>
            </p:nvSpPr>
            <p:spPr>
              <a:xfrm>
                <a:off x="4911137" y="1318525"/>
                <a:ext cx="954476" cy="684514"/>
              </a:xfrm>
              <a:custGeom>
                <a:avLst/>
                <a:gdLst>
                  <a:gd name="connsiteX0" fmla="*/ 0 w 2184934"/>
                  <a:gd name="connsiteY0" fmla="*/ 1838426 h 1838426"/>
                  <a:gd name="connsiteX1" fmla="*/ 587141 w 2184934"/>
                  <a:gd name="connsiteY1" fmla="*/ 1520792 h 1838426"/>
                  <a:gd name="connsiteX2" fmla="*/ 1174282 w 2184934"/>
                  <a:gd name="connsiteY2" fmla="*/ 904775 h 1838426"/>
                  <a:gd name="connsiteX3" fmla="*/ 2184934 w 2184934"/>
                  <a:gd name="connsiteY3" fmla="*/ 0 h 1838426"/>
                </a:gdLst>
                <a:ahLst/>
                <a:cxnLst>
                  <a:cxn ang="0">
                    <a:pos x="connsiteX0" y="connsiteY0"/>
                  </a:cxn>
                  <a:cxn ang="0">
                    <a:pos x="connsiteX1" y="connsiteY1"/>
                  </a:cxn>
                  <a:cxn ang="0">
                    <a:pos x="connsiteX2" y="connsiteY2"/>
                  </a:cxn>
                  <a:cxn ang="0">
                    <a:pos x="connsiteX3" y="connsiteY3"/>
                  </a:cxn>
                </a:cxnLst>
                <a:rect l="l" t="t" r="r" b="b"/>
                <a:pathLst>
                  <a:path w="2184934" h="1838426">
                    <a:moveTo>
                      <a:pt x="0" y="1838426"/>
                    </a:moveTo>
                    <a:cubicBezTo>
                      <a:pt x="195713" y="1757413"/>
                      <a:pt x="391427" y="1676400"/>
                      <a:pt x="587141" y="1520792"/>
                    </a:cubicBezTo>
                    <a:cubicBezTo>
                      <a:pt x="782855" y="1365184"/>
                      <a:pt x="907983" y="1158240"/>
                      <a:pt x="1174282" y="904775"/>
                    </a:cubicBezTo>
                    <a:cubicBezTo>
                      <a:pt x="1440581" y="651310"/>
                      <a:pt x="1812757" y="325655"/>
                      <a:pt x="2184934" y="0"/>
                    </a:cubicBezTo>
                  </a:path>
                </a:pathLst>
              </a:custGeom>
              <a:noFill/>
              <a:ln w="762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dirty="0"/>
              </a:p>
            </p:txBody>
          </p:sp>
        </p:grpSp>
        <p:sp>
          <p:nvSpPr>
            <p:cNvPr id="23" name="TextBox 22">
              <a:extLst>
                <a:ext uri="{FF2B5EF4-FFF2-40B4-BE49-F238E27FC236}">
                  <a16:creationId xmlns:a16="http://schemas.microsoft.com/office/drawing/2014/main" id="{FC36983C-2B09-4DFC-A693-3D120EBAFEBA}"/>
                </a:ext>
              </a:extLst>
            </p:cNvPr>
            <p:cNvSpPr txBox="1"/>
            <p:nvPr/>
          </p:nvSpPr>
          <p:spPr>
            <a:xfrm>
              <a:off x="5827529" y="1106497"/>
              <a:ext cx="1661630" cy="769441"/>
            </a:xfrm>
            <a:prstGeom prst="rect">
              <a:avLst/>
            </a:prstGeom>
            <a:noFill/>
          </p:spPr>
          <p:txBody>
            <a:bodyPr wrap="square" rtlCol="0">
              <a:spAutoFit/>
            </a:bodyPr>
            <a:lstStyle/>
            <a:p>
              <a:pPr algn="ctr"/>
              <a:r>
                <a:rPr lang="en-US" sz="2200" b="1" dirty="0"/>
                <a:t>Generate</a:t>
              </a:r>
            </a:p>
            <a:p>
              <a:pPr algn="ctr"/>
              <a:r>
                <a:rPr lang="en-US" sz="2200" b="1" dirty="0"/>
                <a:t>Forecast</a:t>
              </a:r>
              <a:endParaRPr lang="en-US" sz="2200" dirty="0"/>
            </a:p>
          </p:txBody>
        </p:sp>
      </p:grpSp>
      <p:grpSp>
        <p:nvGrpSpPr>
          <p:cNvPr id="75" name="Group 74">
            <a:extLst>
              <a:ext uri="{FF2B5EF4-FFF2-40B4-BE49-F238E27FC236}">
                <a16:creationId xmlns:a16="http://schemas.microsoft.com/office/drawing/2014/main" id="{21AB9784-08A3-4BB6-A0A6-471ABB206454}"/>
              </a:ext>
            </a:extLst>
          </p:cNvPr>
          <p:cNvGrpSpPr/>
          <p:nvPr/>
        </p:nvGrpSpPr>
        <p:grpSpPr>
          <a:xfrm>
            <a:off x="6900905" y="2535712"/>
            <a:ext cx="2454436" cy="2054136"/>
            <a:chOff x="6900905" y="2535712"/>
            <a:chExt cx="2454436" cy="2054136"/>
          </a:xfrm>
        </p:grpSpPr>
        <p:pic>
          <p:nvPicPr>
            <p:cNvPr id="10" name="Graphic 9" descr="Customer review">
              <a:extLst>
                <a:ext uri="{FF2B5EF4-FFF2-40B4-BE49-F238E27FC236}">
                  <a16:creationId xmlns:a16="http://schemas.microsoft.com/office/drawing/2014/main" id="{699D72D6-C438-4D82-AB33-0C056BDADD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650" y="2535712"/>
              <a:ext cx="1273481" cy="1273481"/>
            </a:xfrm>
            <a:prstGeom prst="rect">
              <a:avLst/>
            </a:prstGeom>
          </p:spPr>
        </p:pic>
        <p:sp>
          <p:nvSpPr>
            <p:cNvPr id="24" name="TextBox 23">
              <a:extLst>
                <a:ext uri="{FF2B5EF4-FFF2-40B4-BE49-F238E27FC236}">
                  <a16:creationId xmlns:a16="http://schemas.microsoft.com/office/drawing/2014/main" id="{BF4E7B49-DC49-45F4-9777-2FD1E5874B81}"/>
                </a:ext>
              </a:extLst>
            </p:cNvPr>
            <p:cNvSpPr txBox="1"/>
            <p:nvPr/>
          </p:nvSpPr>
          <p:spPr>
            <a:xfrm>
              <a:off x="6900905" y="3820407"/>
              <a:ext cx="2454436" cy="769441"/>
            </a:xfrm>
            <a:prstGeom prst="rect">
              <a:avLst/>
            </a:prstGeom>
            <a:noFill/>
          </p:spPr>
          <p:txBody>
            <a:bodyPr wrap="square" rtlCol="0">
              <a:spAutoFit/>
            </a:bodyPr>
            <a:lstStyle/>
            <a:p>
              <a:pPr algn="ctr"/>
              <a:r>
                <a:rPr lang="en-US" sz="2200" b="1" dirty="0"/>
                <a:t>Communicate Forecast</a:t>
              </a:r>
              <a:endParaRPr lang="en-US" sz="2200" dirty="0"/>
            </a:p>
          </p:txBody>
        </p:sp>
      </p:grpSp>
      <p:grpSp>
        <p:nvGrpSpPr>
          <p:cNvPr id="76" name="Group 75">
            <a:extLst>
              <a:ext uri="{FF2B5EF4-FFF2-40B4-BE49-F238E27FC236}">
                <a16:creationId xmlns:a16="http://schemas.microsoft.com/office/drawing/2014/main" id="{FEE7E548-C203-4C8C-97A9-D4B0DACC5176}"/>
              </a:ext>
            </a:extLst>
          </p:cNvPr>
          <p:cNvGrpSpPr/>
          <p:nvPr/>
        </p:nvGrpSpPr>
        <p:grpSpPr>
          <a:xfrm>
            <a:off x="5596925" y="4867316"/>
            <a:ext cx="2028153" cy="1908265"/>
            <a:chOff x="5644267" y="4755896"/>
            <a:chExt cx="2028153" cy="1908265"/>
          </a:xfrm>
        </p:grpSpPr>
        <p:pic>
          <p:nvPicPr>
            <p:cNvPr id="19" name="Graphic 18" descr="Table">
              <a:extLst>
                <a:ext uri="{FF2B5EF4-FFF2-40B4-BE49-F238E27FC236}">
                  <a16:creationId xmlns:a16="http://schemas.microsoft.com/office/drawing/2014/main" id="{557DCEE4-A674-4136-9735-46A11A3C24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2158" y="4755896"/>
              <a:ext cx="1352372" cy="1352372"/>
            </a:xfrm>
            <a:prstGeom prst="rect">
              <a:avLst/>
            </a:prstGeom>
          </p:spPr>
        </p:pic>
        <p:sp>
          <p:nvSpPr>
            <p:cNvPr id="25" name="TextBox 24">
              <a:extLst>
                <a:ext uri="{FF2B5EF4-FFF2-40B4-BE49-F238E27FC236}">
                  <a16:creationId xmlns:a16="http://schemas.microsoft.com/office/drawing/2014/main" id="{19C411CE-AC74-4C6A-9340-CE4BA8DDF883}"/>
                </a:ext>
              </a:extLst>
            </p:cNvPr>
            <p:cNvSpPr txBox="1"/>
            <p:nvPr/>
          </p:nvSpPr>
          <p:spPr>
            <a:xfrm>
              <a:off x="5644267" y="5894720"/>
              <a:ext cx="2028153" cy="769441"/>
            </a:xfrm>
            <a:prstGeom prst="rect">
              <a:avLst/>
            </a:prstGeom>
            <a:noFill/>
          </p:spPr>
          <p:txBody>
            <a:bodyPr wrap="square" rtlCol="0">
              <a:spAutoFit/>
            </a:bodyPr>
            <a:lstStyle/>
            <a:p>
              <a:pPr algn="ctr"/>
              <a:r>
                <a:rPr lang="en-US" sz="2200" b="1" dirty="0"/>
                <a:t>Assess Forecast</a:t>
              </a:r>
              <a:endParaRPr lang="en-US" sz="2200" dirty="0"/>
            </a:p>
          </p:txBody>
        </p:sp>
      </p:grpSp>
      <p:grpSp>
        <p:nvGrpSpPr>
          <p:cNvPr id="71" name="Group 70">
            <a:extLst>
              <a:ext uri="{FF2B5EF4-FFF2-40B4-BE49-F238E27FC236}">
                <a16:creationId xmlns:a16="http://schemas.microsoft.com/office/drawing/2014/main" id="{E5A0B053-6158-405F-BF8F-8E242FB90134}"/>
              </a:ext>
            </a:extLst>
          </p:cNvPr>
          <p:cNvGrpSpPr/>
          <p:nvPr/>
        </p:nvGrpSpPr>
        <p:grpSpPr>
          <a:xfrm>
            <a:off x="-111579" y="4553410"/>
            <a:ext cx="1845976" cy="2138091"/>
            <a:chOff x="-111579" y="4553410"/>
            <a:chExt cx="1845976" cy="2138091"/>
          </a:xfrm>
        </p:grpSpPr>
        <p:grpSp>
          <p:nvGrpSpPr>
            <p:cNvPr id="26" name="Group 25">
              <a:extLst>
                <a:ext uri="{FF2B5EF4-FFF2-40B4-BE49-F238E27FC236}">
                  <a16:creationId xmlns:a16="http://schemas.microsoft.com/office/drawing/2014/main" id="{E2B2E009-E4BE-4CDE-81FC-AF5FB02BC440}"/>
                </a:ext>
              </a:extLst>
            </p:cNvPr>
            <p:cNvGrpSpPr/>
            <p:nvPr/>
          </p:nvGrpSpPr>
          <p:grpSpPr>
            <a:xfrm>
              <a:off x="552389" y="4553410"/>
              <a:ext cx="1182008" cy="1310543"/>
              <a:chOff x="742009" y="4900507"/>
              <a:chExt cx="2211953" cy="2319422"/>
            </a:xfrm>
          </p:grpSpPr>
          <p:pic>
            <p:nvPicPr>
              <p:cNvPr id="27" name="Graphic 26" descr="Thought">
                <a:extLst>
                  <a:ext uri="{FF2B5EF4-FFF2-40B4-BE49-F238E27FC236}">
                    <a16:creationId xmlns:a16="http://schemas.microsoft.com/office/drawing/2014/main" id="{F7C65D6E-1065-4F02-9B78-3C60A40764D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2009" y="5007976"/>
                <a:ext cx="2211953" cy="2211953"/>
              </a:xfrm>
              <a:prstGeom prst="rect">
                <a:avLst/>
              </a:prstGeom>
            </p:spPr>
          </p:pic>
          <p:sp>
            <p:nvSpPr>
              <p:cNvPr id="28" name="TextBox 27">
                <a:extLst>
                  <a:ext uri="{FF2B5EF4-FFF2-40B4-BE49-F238E27FC236}">
                    <a16:creationId xmlns:a16="http://schemas.microsoft.com/office/drawing/2014/main" id="{11BFB180-5793-4E97-8B8E-49B1ABD2B6FF}"/>
                  </a:ext>
                </a:extLst>
              </p:cNvPr>
              <p:cNvSpPr txBox="1"/>
              <p:nvPr/>
            </p:nvSpPr>
            <p:spPr>
              <a:xfrm>
                <a:off x="1415587" y="4900507"/>
                <a:ext cx="1234422" cy="1511566"/>
              </a:xfrm>
              <a:prstGeom prst="rect">
                <a:avLst/>
              </a:prstGeom>
              <a:noFill/>
            </p:spPr>
            <p:txBody>
              <a:bodyPr wrap="square" rtlCol="0">
                <a:spAutoFit/>
              </a:bodyPr>
              <a:lstStyle/>
              <a:p>
                <a:pPr algn="ctr"/>
                <a:r>
                  <a:rPr lang="en-US" sz="4950" b="1" dirty="0">
                    <a:solidFill>
                      <a:schemeClr val="bg1"/>
                    </a:solidFill>
                  </a:rPr>
                  <a:t>?</a:t>
                </a:r>
                <a:endParaRPr lang="en-IE" sz="4950" b="1" dirty="0">
                  <a:solidFill>
                    <a:schemeClr val="bg1"/>
                  </a:solidFill>
                </a:endParaRPr>
              </a:p>
            </p:txBody>
          </p:sp>
        </p:grpSp>
        <p:sp>
          <p:nvSpPr>
            <p:cNvPr id="29" name="TextBox 28">
              <a:extLst>
                <a:ext uri="{FF2B5EF4-FFF2-40B4-BE49-F238E27FC236}">
                  <a16:creationId xmlns:a16="http://schemas.microsoft.com/office/drawing/2014/main" id="{ED1B213A-A4AC-45C6-802E-331486D39741}"/>
                </a:ext>
              </a:extLst>
            </p:cNvPr>
            <p:cNvSpPr txBox="1"/>
            <p:nvPr/>
          </p:nvSpPr>
          <p:spPr>
            <a:xfrm>
              <a:off x="-111579" y="5922060"/>
              <a:ext cx="1845976" cy="769441"/>
            </a:xfrm>
            <a:prstGeom prst="rect">
              <a:avLst/>
            </a:prstGeom>
            <a:noFill/>
          </p:spPr>
          <p:txBody>
            <a:bodyPr wrap="square" rtlCol="0">
              <a:spAutoFit/>
            </a:bodyPr>
            <a:lstStyle/>
            <a:p>
              <a:pPr algn="ctr"/>
              <a:r>
                <a:rPr lang="en-US" sz="2200" b="1" dirty="0"/>
                <a:t>Create</a:t>
              </a:r>
            </a:p>
            <a:p>
              <a:pPr algn="ctr"/>
              <a:r>
                <a:rPr lang="en-US" sz="2200" b="1" dirty="0"/>
                <a:t>Hypothesis</a:t>
              </a:r>
              <a:endParaRPr lang="en-US" sz="2200" dirty="0"/>
            </a:p>
          </p:txBody>
        </p:sp>
      </p:grpSp>
      <p:grpSp>
        <p:nvGrpSpPr>
          <p:cNvPr id="73" name="Group 72">
            <a:extLst>
              <a:ext uri="{FF2B5EF4-FFF2-40B4-BE49-F238E27FC236}">
                <a16:creationId xmlns:a16="http://schemas.microsoft.com/office/drawing/2014/main" id="{5CFEEA35-1627-49B2-B274-102AAE3585EC}"/>
              </a:ext>
            </a:extLst>
          </p:cNvPr>
          <p:cNvGrpSpPr/>
          <p:nvPr/>
        </p:nvGrpSpPr>
        <p:grpSpPr>
          <a:xfrm>
            <a:off x="1460292" y="64029"/>
            <a:ext cx="2454436" cy="1785368"/>
            <a:chOff x="1460292" y="64029"/>
            <a:chExt cx="2454436" cy="1785368"/>
          </a:xfrm>
        </p:grpSpPr>
        <p:sp>
          <p:nvSpPr>
            <p:cNvPr id="21" name="TextBox 20">
              <a:extLst>
                <a:ext uri="{FF2B5EF4-FFF2-40B4-BE49-F238E27FC236}">
                  <a16:creationId xmlns:a16="http://schemas.microsoft.com/office/drawing/2014/main" id="{55FE780A-56CA-48DB-9427-30B22C0E4AD3}"/>
                </a:ext>
              </a:extLst>
            </p:cNvPr>
            <p:cNvSpPr txBox="1"/>
            <p:nvPr/>
          </p:nvSpPr>
          <p:spPr>
            <a:xfrm>
              <a:off x="1460292" y="1079956"/>
              <a:ext cx="2454436" cy="769441"/>
            </a:xfrm>
            <a:prstGeom prst="rect">
              <a:avLst/>
            </a:prstGeom>
            <a:noFill/>
          </p:spPr>
          <p:txBody>
            <a:bodyPr wrap="square" rtlCol="0">
              <a:spAutoFit/>
            </a:bodyPr>
            <a:lstStyle/>
            <a:p>
              <a:pPr algn="ctr"/>
              <a:r>
                <a:rPr lang="en-US" sz="2200" b="1" dirty="0"/>
                <a:t>Quantify Uncertainty</a:t>
              </a:r>
              <a:endParaRPr lang="en-US" sz="2200" dirty="0"/>
            </a:p>
          </p:txBody>
        </p:sp>
        <p:grpSp>
          <p:nvGrpSpPr>
            <p:cNvPr id="30" name="Group 29">
              <a:extLst>
                <a:ext uri="{FF2B5EF4-FFF2-40B4-BE49-F238E27FC236}">
                  <a16:creationId xmlns:a16="http://schemas.microsoft.com/office/drawing/2014/main" id="{E5DEFB92-4DCE-419F-A7E6-6EE68454F8CC}"/>
                </a:ext>
              </a:extLst>
            </p:cNvPr>
            <p:cNvGrpSpPr/>
            <p:nvPr/>
          </p:nvGrpSpPr>
          <p:grpSpPr>
            <a:xfrm>
              <a:off x="2215258" y="64029"/>
              <a:ext cx="1133545" cy="1024269"/>
              <a:chOff x="7330520" y="972113"/>
              <a:chExt cx="1340264" cy="1177697"/>
            </a:xfrm>
          </p:grpSpPr>
          <p:grpSp>
            <p:nvGrpSpPr>
              <p:cNvPr id="31" name="Group 30">
                <a:extLst>
                  <a:ext uri="{FF2B5EF4-FFF2-40B4-BE49-F238E27FC236}">
                    <a16:creationId xmlns:a16="http://schemas.microsoft.com/office/drawing/2014/main" id="{E28C2FEC-1929-43E8-AF2D-43E4D23CB703}"/>
                  </a:ext>
                </a:extLst>
              </p:cNvPr>
              <p:cNvGrpSpPr/>
              <p:nvPr/>
            </p:nvGrpSpPr>
            <p:grpSpPr>
              <a:xfrm>
                <a:off x="7346090" y="1311479"/>
                <a:ext cx="1124643" cy="390365"/>
                <a:chOff x="10717514" y="269418"/>
                <a:chExt cx="1188958" cy="405236"/>
              </a:xfrm>
            </p:grpSpPr>
            <p:cxnSp>
              <p:nvCxnSpPr>
                <p:cNvPr id="43" name="Straight Connector 42">
                  <a:extLst>
                    <a:ext uri="{FF2B5EF4-FFF2-40B4-BE49-F238E27FC236}">
                      <a16:creationId xmlns:a16="http://schemas.microsoft.com/office/drawing/2014/main" id="{8181AC22-F3CB-407D-B0CE-4F23059D92A9}"/>
                    </a:ext>
                  </a:extLst>
                </p:cNvPr>
                <p:cNvCxnSpPr>
                  <a:cxnSpLocks/>
                </p:cNvCxnSpPr>
                <p:nvPr/>
              </p:nvCxnSpPr>
              <p:spPr>
                <a:xfrm flipV="1">
                  <a:off x="10717514" y="456133"/>
                  <a:ext cx="485510" cy="218521"/>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CF8A4CB-905D-4E1C-BDAA-2C683E01B083}"/>
                    </a:ext>
                  </a:extLst>
                </p:cNvPr>
                <p:cNvCxnSpPr>
                  <a:cxnSpLocks/>
                </p:cNvCxnSpPr>
                <p:nvPr/>
              </p:nvCxnSpPr>
              <p:spPr>
                <a:xfrm>
                  <a:off x="11177188" y="456133"/>
                  <a:ext cx="413980" cy="185799"/>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28A30FB-54F7-4A4E-AF95-517722F0C11A}"/>
                    </a:ext>
                  </a:extLst>
                </p:cNvPr>
                <p:cNvCxnSpPr>
                  <a:cxnSpLocks/>
                </p:cNvCxnSpPr>
                <p:nvPr/>
              </p:nvCxnSpPr>
              <p:spPr>
                <a:xfrm flipV="1">
                  <a:off x="11546940" y="269418"/>
                  <a:ext cx="359532" cy="382039"/>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2B72BE5A-7D6B-480C-8F96-968F83B44690}"/>
                  </a:ext>
                </a:extLst>
              </p:cNvPr>
              <p:cNvGrpSpPr/>
              <p:nvPr/>
            </p:nvGrpSpPr>
            <p:grpSpPr>
              <a:xfrm>
                <a:off x="7411751" y="1262376"/>
                <a:ext cx="1259033" cy="769166"/>
                <a:chOff x="10652125" y="200025"/>
                <a:chExt cx="1331033" cy="798467"/>
              </a:xfrm>
            </p:grpSpPr>
            <p:cxnSp>
              <p:nvCxnSpPr>
                <p:cNvPr id="40" name="Straight Connector 39">
                  <a:extLst>
                    <a:ext uri="{FF2B5EF4-FFF2-40B4-BE49-F238E27FC236}">
                      <a16:creationId xmlns:a16="http://schemas.microsoft.com/office/drawing/2014/main" id="{103FC8A9-C589-4E35-B894-B573B32315C8}"/>
                    </a:ext>
                  </a:extLst>
                </p:cNvPr>
                <p:cNvCxnSpPr/>
                <p:nvPr/>
              </p:nvCxnSpPr>
              <p:spPr>
                <a:xfrm>
                  <a:off x="10652125" y="200025"/>
                  <a:ext cx="390258" cy="60555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F4D56C-2C1C-414D-ADE0-658BE9E738F9}"/>
                    </a:ext>
                  </a:extLst>
                </p:cNvPr>
                <p:cNvCxnSpPr>
                  <a:cxnSpLocks/>
                </p:cNvCxnSpPr>
                <p:nvPr/>
              </p:nvCxnSpPr>
              <p:spPr>
                <a:xfrm>
                  <a:off x="11057966" y="805579"/>
                  <a:ext cx="565709" cy="68984"/>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9C385E3-884F-4C9D-88D1-037AF786D8CD}"/>
                    </a:ext>
                  </a:extLst>
                </p:cNvPr>
                <p:cNvSpPr/>
                <p:nvPr/>
              </p:nvSpPr>
              <p:spPr>
                <a:xfrm>
                  <a:off x="11667147" y="690715"/>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3" name="Group 32">
                <a:extLst>
                  <a:ext uri="{FF2B5EF4-FFF2-40B4-BE49-F238E27FC236}">
                    <a16:creationId xmlns:a16="http://schemas.microsoft.com/office/drawing/2014/main" id="{DBCCFD2F-ADB0-4C89-9D3E-30126D6306D5}"/>
                  </a:ext>
                </a:extLst>
              </p:cNvPr>
              <p:cNvGrpSpPr/>
              <p:nvPr/>
            </p:nvGrpSpPr>
            <p:grpSpPr>
              <a:xfrm>
                <a:off x="7389947" y="972113"/>
                <a:ext cx="1230244" cy="906240"/>
                <a:chOff x="10629074" y="-101296"/>
                <a:chExt cx="1300598" cy="940762"/>
              </a:xfrm>
            </p:grpSpPr>
            <p:cxnSp>
              <p:nvCxnSpPr>
                <p:cNvPr id="37" name="Straight Connector 36">
                  <a:extLst>
                    <a:ext uri="{FF2B5EF4-FFF2-40B4-BE49-F238E27FC236}">
                      <a16:creationId xmlns:a16="http://schemas.microsoft.com/office/drawing/2014/main" id="{FDE38071-BE0F-45EC-8F17-8F89E023A590}"/>
                    </a:ext>
                  </a:extLst>
                </p:cNvPr>
                <p:cNvCxnSpPr>
                  <a:cxnSpLocks/>
                </p:cNvCxnSpPr>
                <p:nvPr/>
              </p:nvCxnSpPr>
              <p:spPr>
                <a:xfrm flipV="1">
                  <a:off x="10629074" y="63500"/>
                  <a:ext cx="385001" cy="775966"/>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0A8CF5-E015-43CA-B13C-3BAFC30BD205}"/>
                    </a:ext>
                  </a:extLst>
                </p:cNvPr>
                <p:cNvCxnSpPr>
                  <a:cxnSpLocks/>
                </p:cNvCxnSpPr>
                <p:nvPr/>
              </p:nvCxnSpPr>
              <p:spPr>
                <a:xfrm>
                  <a:off x="11014075" y="63500"/>
                  <a:ext cx="609600" cy="0"/>
                </a:xfrm>
                <a:prstGeom prst="line">
                  <a:avLst/>
                </a:prstGeom>
                <a:ln w="38100">
                  <a:solidFill>
                    <a:srgbClr val="8CB369"/>
                  </a:solidFill>
                  <a:prstDash val="sys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E730580-04CE-42E2-A228-236E34886835}"/>
                    </a:ext>
                  </a:extLst>
                </p:cNvPr>
                <p:cNvSpPr/>
                <p:nvPr/>
              </p:nvSpPr>
              <p:spPr>
                <a:xfrm>
                  <a:off x="11613661" y="-101296"/>
                  <a:ext cx="316011" cy="307777"/>
                </a:xfrm>
                <a:prstGeom prst="ellipse">
                  <a:avLst/>
                </a:prstGeom>
                <a:noFill/>
                <a:ln w="38100">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8CB369"/>
                      </a:solidFill>
                    </a:rPr>
                    <a:t>?</a:t>
                  </a:r>
                  <a:endParaRPr lang="en-IE" sz="1400" b="1" dirty="0">
                    <a:solidFill>
                      <a:srgbClr val="8CB369"/>
                    </a:solidFill>
                  </a:endParaRPr>
                </a:p>
              </p:txBody>
            </p:sp>
          </p:grpSp>
          <p:grpSp>
            <p:nvGrpSpPr>
              <p:cNvPr id="34" name="Group 33">
                <a:extLst>
                  <a:ext uri="{FF2B5EF4-FFF2-40B4-BE49-F238E27FC236}">
                    <a16:creationId xmlns:a16="http://schemas.microsoft.com/office/drawing/2014/main" id="{28EDDC6A-13A3-40AE-BAF5-356BEA032831}"/>
                  </a:ext>
                </a:extLst>
              </p:cNvPr>
              <p:cNvGrpSpPr/>
              <p:nvPr/>
            </p:nvGrpSpPr>
            <p:grpSpPr>
              <a:xfrm>
                <a:off x="7330520" y="1084130"/>
                <a:ext cx="1097143" cy="1065680"/>
                <a:chOff x="4839804" y="1098079"/>
                <a:chExt cx="1097143" cy="1065680"/>
              </a:xfrm>
            </p:grpSpPr>
            <p:cxnSp>
              <p:nvCxnSpPr>
                <p:cNvPr id="35" name="Straight Connector 34">
                  <a:extLst>
                    <a:ext uri="{FF2B5EF4-FFF2-40B4-BE49-F238E27FC236}">
                      <a16:creationId xmlns:a16="http://schemas.microsoft.com/office/drawing/2014/main" id="{B6208394-050D-4C61-B12F-4AAA6D68F2B5}"/>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2F009D-DB4F-4E56-9472-46CB12365819}"/>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grpSp>
      </p:grpSp>
      <p:grpSp>
        <p:nvGrpSpPr>
          <p:cNvPr id="72" name="Group 71">
            <a:extLst>
              <a:ext uri="{FF2B5EF4-FFF2-40B4-BE49-F238E27FC236}">
                <a16:creationId xmlns:a16="http://schemas.microsoft.com/office/drawing/2014/main" id="{01FAAC81-9724-4599-90CA-8C6460C31D72}"/>
              </a:ext>
            </a:extLst>
          </p:cNvPr>
          <p:cNvGrpSpPr/>
          <p:nvPr/>
        </p:nvGrpSpPr>
        <p:grpSpPr>
          <a:xfrm>
            <a:off x="209681" y="2423894"/>
            <a:ext cx="1721397" cy="1938519"/>
            <a:chOff x="303053" y="2444257"/>
            <a:chExt cx="1721397" cy="1938519"/>
          </a:xfrm>
        </p:grpSpPr>
        <p:sp>
          <p:nvSpPr>
            <p:cNvPr id="9" name="TextBox 8">
              <a:extLst>
                <a:ext uri="{FF2B5EF4-FFF2-40B4-BE49-F238E27FC236}">
                  <a16:creationId xmlns:a16="http://schemas.microsoft.com/office/drawing/2014/main" id="{329FD300-254F-4D10-BE32-4F023B8E30CA}"/>
                </a:ext>
              </a:extLst>
            </p:cNvPr>
            <p:cNvSpPr txBox="1"/>
            <p:nvPr/>
          </p:nvSpPr>
          <p:spPr>
            <a:xfrm>
              <a:off x="303053" y="3613335"/>
              <a:ext cx="1721397" cy="769441"/>
            </a:xfrm>
            <a:prstGeom prst="rect">
              <a:avLst/>
            </a:prstGeom>
            <a:noFill/>
          </p:spPr>
          <p:txBody>
            <a:bodyPr wrap="square" rtlCol="0">
              <a:spAutoFit/>
            </a:bodyPr>
            <a:lstStyle/>
            <a:p>
              <a:pPr algn="ctr"/>
              <a:r>
                <a:rPr lang="en-US" sz="2200" b="1" dirty="0"/>
                <a:t>Build Model</a:t>
              </a:r>
              <a:endParaRPr lang="en-US" sz="2200" dirty="0"/>
            </a:p>
          </p:txBody>
        </p:sp>
        <p:grpSp>
          <p:nvGrpSpPr>
            <p:cNvPr id="46" name="Group 45">
              <a:extLst>
                <a:ext uri="{FF2B5EF4-FFF2-40B4-BE49-F238E27FC236}">
                  <a16:creationId xmlns:a16="http://schemas.microsoft.com/office/drawing/2014/main" id="{6280B345-63F7-46B3-927E-5B3047DB08FD}"/>
                </a:ext>
              </a:extLst>
            </p:cNvPr>
            <p:cNvGrpSpPr/>
            <p:nvPr/>
          </p:nvGrpSpPr>
          <p:grpSpPr>
            <a:xfrm>
              <a:off x="611173" y="2444257"/>
              <a:ext cx="1127556" cy="1065680"/>
              <a:chOff x="3078239" y="870270"/>
              <a:chExt cx="1127556" cy="1065680"/>
            </a:xfrm>
          </p:grpSpPr>
          <p:cxnSp>
            <p:nvCxnSpPr>
              <p:cNvPr id="47" name="Straight Arrow Connector 46">
                <a:extLst>
                  <a:ext uri="{FF2B5EF4-FFF2-40B4-BE49-F238E27FC236}">
                    <a16:creationId xmlns:a16="http://schemas.microsoft.com/office/drawing/2014/main" id="{14670A31-FA01-4813-8F96-4FF835A6E4BD}"/>
                  </a:ext>
                </a:extLst>
              </p:cNvPr>
              <p:cNvCxnSpPr>
                <a:cxnSpLocks/>
              </p:cNvCxnSpPr>
              <p:nvPr/>
            </p:nvCxnSpPr>
            <p:spPr>
              <a:xfrm flipV="1">
                <a:off x="3207273" y="978486"/>
                <a:ext cx="998522" cy="587022"/>
              </a:xfrm>
              <a:prstGeom prst="straightConnector1">
                <a:avLst/>
              </a:prstGeom>
              <a:ln w="76200">
                <a:solidFill>
                  <a:srgbClr val="8CB369"/>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8E99D32-B68B-42E5-A9E7-3F6D9EB08576}"/>
                  </a:ext>
                </a:extLst>
              </p:cNvPr>
              <p:cNvGrpSpPr/>
              <p:nvPr/>
            </p:nvGrpSpPr>
            <p:grpSpPr>
              <a:xfrm>
                <a:off x="3078239" y="870270"/>
                <a:ext cx="1097143" cy="1065680"/>
                <a:chOff x="4839804" y="1098079"/>
                <a:chExt cx="1097143" cy="1065680"/>
              </a:xfrm>
            </p:grpSpPr>
            <p:cxnSp>
              <p:nvCxnSpPr>
                <p:cNvPr id="56" name="Straight Connector 55">
                  <a:extLst>
                    <a:ext uri="{FF2B5EF4-FFF2-40B4-BE49-F238E27FC236}">
                      <a16:creationId xmlns:a16="http://schemas.microsoft.com/office/drawing/2014/main" id="{06EF8893-0925-4AC3-9220-BB6A8A8CCC1C}"/>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8CAC738-F404-47EF-A52F-7F2A54696F5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49" name="Oval 48">
                <a:extLst>
                  <a:ext uri="{FF2B5EF4-FFF2-40B4-BE49-F238E27FC236}">
                    <a16:creationId xmlns:a16="http://schemas.microsoft.com/office/drawing/2014/main" id="{D62CC28F-2A1D-4097-B531-D3A2C2752C26}"/>
                  </a:ext>
                </a:extLst>
              </p:cNvPr>
              <p:cNvSpPr/>
              <p:nvPr/>
            </p:nvSpPr>
            <p:spPr>
              <a:xfrm>
                <a:off x="3213499" y="1362075"/>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0" name="Oval 49">
                <a:extLst>
                  <a:ext uri="{FF2B5EF4-FFF2-40B4-BE49-F238E27FC236}">
                    <a16:creationId xmlns:a16="http://schemas.microsoft.com/office/drawing/2014/main" id="{3AF75D29-DEC9-48DE-8B3F-24196B78856A}"/>
                  </a:ext>
                </a:extLst>
              </p:cNvPr>
              <p:cNvSpPr/>
              <p:nvPr/>
            </p:nvSpPr>
            <p:spPr>
              <a:xfrm>
                <a:off x="3415058" y="150853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1" name="Oval 50">
                <a:extLst>
                  <a:ext uri="{FF2B5EF4-FFF2-40B4-BE49-F238E27FC236}">
                    <a16:creationId xmlns:a16="http://schemas.microsoft.com/office/drawing/2014/main" id="{B1027D83-3849-42FF-9721-B1F4F9F689EC}"/>
                  </a:ext>
                </a:extLst>
              </p:cNvPr>
              <p:cNvSpPr/>
              <p:nvPr/>
            </p:nvSpPr>
            <p:spPr>
              <a:xfrm>
                <a:off x="3549568" y="1401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2" name="Oval 51">
                <a:extLst>
                  <a:ext uri="{FF2B5EF4-FFF2-40B4-BE49-F238E27FC236}">
                    <a16:creationId xmlns:a16="http://schemas.microsoft.com/office/drawing/2014/main" id="{C0A0923E-E7DE-4772-AF95-A6585072E9C0}"/>
                  </a:ext>
                </a:extLst>
              </p:cNvPr>
              <p:cNvSpPr/>
              <p:nvPr/>
            </p:nvSpPr>
            <p:spPr>
              <a:xfrm>
                <a:off x="3531078" y="109516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3" name="Oval 52">
                <a:extLst>
                  <a:ext uri="{FF2B5EF4-FFF2-40B4-BE49-F238E27FC236}">
                    <a16:creationId xmlns:a16="http://schemas.microsoft.com/office/drawing/2014/main" id="{A7221E1E-C446-42CD-9162-E5E2EDC3A2D0}"/>
                  </a:ext>
                </a:extLst>
              </p:cNvPr>
              <p:cNvSpPr/>
              <p:nvPr/>
            </p:nvSpPr>
            <p:spPr>
              <a:xfrm>
                <a:off x="3727724" y="121740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54" name="Oval 53">
                <a:extLst>
                  <a:ext uri="{FF2B5EF4-FFF2-40B4-BE49-F238E27FC236}">
                    <a16:creationId xmlns:a16="http://schemas.microsoft.com/office/drawing/2014/main" id="{3CBF3835-C3BD-4236-887F-E1D82F4CB1D9}"/>
                  </a:ext>
                </a:extLst>
              </p:cNvPr>
              <p:cNvSpPr/>
              <p:nvPr/>
            </p:nvSpPr>
            <p:spPr>
              <a:xfrm>
                <a:off x="3809256" y="98335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5" name="Oval 54">
                <a:extLst>
                  <a:ext uri="{FF2B5EF4-FFF2-40B4-BE49-F238E27FC236}">
                    <a16:creationId xmlns:a16="http://schemas.microsoft.com/office/drawing/2014/main" id="{0895502F-BF70-4591-AE4C-05E0EB2AA8E1}"/>
                  </a:ext>
                </a:extLst>
              </p:cNvPr>
              <p:cNvSpPr/>
              <p:nvPr/>
            </p:nvSpPr>
            <p:spPr>
              <a:xfrm>
                <a:off x="3966715" y="126735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grpSp>
        <p:nvGrpSpPr>
          <p:cNvPr id="77" name="Group 76">
            <a:extLst>
              <a:ext uri="{FF2B5EF4-FFF2-40B4-BE49-F238E27FC236}">
                <a16:creationId xmlns:a16="http://schemas.microsoft.com/office/drawing/2014/main" id="{2725D55E-363F-4E24-8A08-FC46ED3FC923}"/>
              </a:ext>
            </a:extLst>
          </p:cNvPr>
          <p:cNvGrpSpPr/>
          <p:nvPr/>
        </p:nvGrpSpPr>
        <p:grpSpPr>
          <a:xfrm>
            <a:off x="1771078" y="4025648"/>
            <a:ext cx="2028153" cy="2747048"/>
            <a:chOff x="1771078" y="4025648"/>
            <a:chExt cx="2028153" cy="2747048"/>
          </a:xfrm>
        </p:grpSpPr>
        <p:sp>
          <p:nvSpPr>
            <p:cNvPr id="22" name="TextBox 21">
              <a:extLst>
                <a:ext uri="{FF2B5EF4-FFF2-40B4-BE49-F238E27FC236}">
                  <a16:creationId xmlns:a16="http://schemas.microsoft.com/office/drawing/2014/main" id="{C4310D54-FE91-46B8-98F5-BA4128277806}"/>
                </a:ext>
              </a:extLst>
            </p:cNvPr>
            <p:cNvSpPr txBox="1"/>
            <p:nvPr/>
          </p:nvSpPr>
          <p:spPr>
            <a:xfrm>
              <a:off x="1771078" y="6341809"/>
              <a:ext cx="2028153" cy="430887"/>
            </a:xfrm>
            <a:prstGeom prst="rect">
              <a:avLst/>
            </a:prstGeom>
            <a:noFill/>
          </p:spPr>
          <p:txBody>
            <a:bodyPr wrap="square" rtlCol="0">
              <a:spAutoFit/>
            </a:bodyPr>
            <a:lstStyle/>
            <a:p>
              <a:pPr algn="ctr"/>
              <a:r>
                <a:rPr lang="en-US" sz="2200" b="1" dirty="0"/>
                <a:t>Update Model</a:t>
              </a:r>
              <a:endParaRPr lang="en-US" sz="2200" dirty="0"/>
            </a:p>
          </p:txBody>
        </p:sp>
        <p:grpSp>
          <p:nvGrpSpPr>
            <p:cNvPr id="58" name="Group 57">
              <a:extLst>
                <a:ext uri="{FF2B5EF4-FFF2-40B4-BE49-F238E27FC236}">
                  <a16:creationId xmlns:a16="http://schemas.microsoft.com/office/drawing/2014/main" id="{BCB01C47-3F4C-4B56-BDA3-E3A7160A351B}"/>
                </a:ext>
              </a:extLst>
            </p:cNvPr>
            <p:cNvGrpSpPr/>
            <p:nvPr/>
          </p:nvGrpSpPr>
          <p:grpSpPr>
            <a:xfrm>
              <a:off x="2262072" y="4025648"/>
              <a:ext cx="1097143" cy="2141942"/>
              <a:chOff x="3580775" y="3738935"/>
              <a:chExt cx="1097143" cy="2141942"/>
            </a:xfrm>
          </p:grpSpPr>
          <p:grpSp>
            <p:nvGrpSpPr>
              <p:cNvPr id="59" name="Group 58">
                <a:extLst>
                  <a:ext uri="{FF2B5EF4-FFF2-40B4-BE49-F238E27FC236}">
                    <a16:creationId xmlns:a16="http://schemas.microsoft.com/office/drawing/2014/main" id="{C97F9013-6D90-4F12-9262-C30835CB2AA7}"/>
                  </a:ext>
                </a:extLst>
              </p:cNvPr>
              <p:cNvGrpSpPr/>
              <p:nvPr/>
            </p:nvGrpSpPr>
            <p:grpSpPr>
              <a:xfrm>
                <a:off x="3580775" y="4815197"/>
                <a:ext cx="1097143" cy="1065680"/>
                <a:chOff x="4839804" y="1098079"/>
                <a:chExt cx="1097143" cy="1065680"/>
              </a:xfrm>
            </p:grpSpPr>
            <p:cxnSp>
              <p:nvCxnSpPr>
                <p:cNvPr id="68" name="Straight Connector 67">
                  <a:extLst>
                    <a:ext uri="{FF2B5EF4-FFF2-40B4-BE49-F238E27FC236}">
                      <a16:creationId xmlns:a16="http://schemas.microsoft.com/office/drawing/2014/main" id="{33DA2FC1-1F31-48AD-B20D-6B263A538941}"/>
                    </a:ext>
                  </a:extLst>
                </p:cNvPr>
                <p:cNvCxnSpPr>
                  <a:cxnSpLocks/>
                </p:cNvCxnSpPr>
                <p:nvPr/>
              </p:nvCxnSpPr>
              <p:spPr>
                <a:xfrm flipH="1">
                  <a:off x="4839804" y="2143988"/>
                  <a:ext cx="1097143" cy="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D61F0FB-3F17-4F46-856B-D9F2B658FB97}"/>
                    </a:ext>
                  </a:extLst>
                </p:cNvPr>
                <p:cNvCxnSpPr>
                  <a:cxnSpLocks/>
                </p:cNvCxnSpPr>
                <p:nvPr/>
              </p:nvCxnSpPr>
              <p:spPr>
                <a:xfrm>
                  <a:off x="4879062" y="1098079"/>
                  <a:ext cx="0" cy="1065680"/>
                </a:xfrm>
                <a:prstGeom prst="line">
                  <a:avLst/>
                </a:prstGeom>
                <a:ln w="76200">
                  <a:solidFill>
                    <a:srgbClr val="8CB369"/>
                  </a:solidFill>
                </a:ln>
              </p:spPr>
              <p:style>
                <a:lnRef idx="1">
                  <a:schemeClr val="accent1"/>
                </a:lnRef>
                <a:fillRef idx="0">
                  <a:schemeClr val="accent1"/>
                </a:fillRef>
                <a:effectRef idx="0">
                  <a:schemeClr val="accent1"/>
                </a:effectRef>
                <a:fontRef idx="minor">
                  <a:schemeClr val="tx1"/>
                </a:fontRef>
              </p:style>
            </p:cxnSp>
          </p:grpSp>
          <p:sp>
            <p:nvSpPr>
              <p:cNvPr id="60" name="Oval 59">
                <a:extLst>
                  <a:ext uri="{FF2B5EF4-FFF2-40B4-BE49-F238E27FC236}">
                    <a16:creationId xmlns:a16="http://schemas.microsoft.com/office/drawing/2014/main" id="{0D75F090-122F-4DEC-8A68-4DB125785715}"/>
                  </a:ext>
                </a:extLst>
              </p:cNvPr>
              <p:cNvSpPr/>
              <p:nvPr/>
            </p:nvSpPr>
            <p:spPr>
              <a:xfrm>
                <a:off x="3716035" y="530700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A67ECCC6-B5C0-4273-8000-D9DF65D1E4B9}"/>
                  </a:ext>
                </a:extLst>
              </p:cNvPr>
              <p:cNvSpPr/>
              <p:nvPr/>
            </p:nvSpPr>
            <p:spPr>
              <a:xfrm>
                <a:off x="3917594" y="5453460"/>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2" name="Oval 61">
                <a:extLst>
                  <a:ext uri="{FF2B5EF4-FFF2-40B4-BE49-F238E27FC236}">
                    <a16:creationId xmlns:a16="http://schemas.microsoft.com/office/drawing/2014/main" id="{239F74A0-D8B4-4C96-A4C7-14B45744EB7B}"/>
                  </a:ext>
                </a:extLst>
              </p:cNvPr>
              <p:cNvSpPr/>
              <p:nvPr/>
            </p:nvSpPr>
            <p:spPr>
              <a:xfrm>
                <a:off x="4052104" y="534633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3" name="Oval 62">
                <a:extLst>
                  <a:ext uri="{FF2B5EF4-FFF2-40B4-BE49-F238E27FC236}">
                    <a16:creationId xmlns:a16="http://schemas.microsoft.com/office/drawing/2014/main" id="{2CAE8D5E-EB48-4E54-A5F5-5F90D66A6FE3}"/>
                  </a:ext>
                </a:extLst>
              </p:cNvPr>
              <p:cNvSpPr/>
              <p:nvPr/>
            </p:nvSpPr>
            <p:spPr>
              <a:xfrm>
                <a:off x="4033614" y="5040096"/>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4" name="Oval 63">
                <a:extLst>
                  <a:ext uri="{FF2B5EF4-FFF2-40B4-BE49-F238E27FC236}">
                    <a16:creationId xmlns:a16="http://schemas.microsoft.com/office/drawing/2014/main" id="{9CDCBD71-460C-4210-A839-41DD289C2D3B}"/>
                  </a:ext>
                </a:extLst>
              </p:cNvPr>
              <p:cNvSpPr/>
              <p:nvPr/>
            </p:nvSpPr>
            <p:spPr>
              <a:xfrm>
                <a:off x="4212260" y="5245989"/>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5" name="Oval 64">
                <a:extLst>
                  <a:ext uri="{FF2B5EF4-FFF2-40B4-BE49-F238E27FC236}">
                    <a16:creationId xmlns:a16="http://schemas.microsoft.com/office/drawing/2014/main" id="{812EDAC8-80C9-4875-85DA-910160A018EB}"/>
                  </a:ext>
                </a:extLst>
              </p:cNvPr>
              <p:cNvSpPr/>
              <p:nvPr/>
            </p:nvSpPr>
            <p:spPr>
              <a:xfrm>
                <a:off x="4230260" y="4947803"/>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6" name="Oval 65">
                <a:extLst>
                  <a:ext uri="{FF2B5EF4-FFF2-40B4-BE49-F238E27FC236}">
                    <a16:creationId xmlns:a16="http://schemas.microsoft.com/office/drawing/2014/main" id="{3EDADA8D-3410-44AF-B41F-747FFF49EB39}"/>
                  </a:ext>
                </a:extLst>
              </p:cNvPr>
              <p:cNvSpPr/>
              <p:nvPr/>
            </p:nvSpPr>
            <p:spPr>
              <a:xfrm>
                <a:off x="4365886" y="5085062"/>
                <a:ext cx="95732" cy="89933"/>
              </a:xfrm>
              <a:prstGeom prst="ellipse">
                <a:avLst/>
              </a:prstGeom>
              <a:solidFill>
                <a:srgbClr val="8CB369"/>
              </a:solidFill>
              <a:ln>
                <a:solidFill>
                  <a:srgbClr val="8CB3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7" name="Arc 66">
                <a:extLst>
                  <a:ext uri="{FF2B5EF4-FFF2-40B4-BE49-F238E27FC236}">
                    <a16:creationId xmlns:a16="http://schemas.microsoft.com/office/drawing/2014/main" id="{AEECF7FE-4CAD-488B-AFD2-9B1F66D4EE76}"/>
                  </a:ext>
                </a:extLst>
              </p:cNvPr>
              <p:cNvSpPr/>
              <p:nvPr/>
            </p:nvSpPr>
            <p:spPr>
              <a:xfrm rot="7085147">
                <a:off x="3235409" y="4325121"/>
                <a:ext cx="1852827" cy="680455"/>
              </a:xfrm>
              <a:prstGeom prst="arc">
                <a:avLst>
                  <a:gd name="adj1" fmla="val 15494510"/>
                  <a:gd name="adj2" fmla="val 0"/>
                </a:avLst>
              </a:prstGeom>
              <a:ln w="76200">
                <a:solidFill>
                  <a:srgbClr val="8CB36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E" dirty="0"/>
              </a:p>
            </p:txBody>
          </p:sp>
        </p:grpSp>
      </p:grpSp>
    </p:spTree>
    <p:extLst>
      <p:ext uri="{BB962C8B-B14F-4D97-AF65-F5344CB8AC3E}">
        <p14:creationId xmlns:p14="http://schemas.microsoft.com/office/powerpoint/2010/main" val="5551210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F PPT go-to">
  <a:themeElements>
    <a:clrScheme name="Custom 4">
      <a:dk1>
        <a:sysClr val="windowText" lastClr="000000"/>
      </a:dk1>
      <a:lt1>
        <a:sysClr val="window" lastClr="FFFFFF"/>
      </a:lt1>
      <a:dk2>
        <a:srgbClr val="53A264"/>
      </a:dk2>
      <a:lt2>
        <a:srgbClr val="DFE3E5"/>
      </a:lt2>
      <a:accent1>
        <a:srgbClr val="53A264"/>
      </a:accent1>
      <a:accent2>
        <a:srgbClr val="53A264"/>
      </a:accent2>
      <a:accent3>
        <a:srgbClr val="27CED7"/>
      </a:accent3>
      <a:accent4>
        <a:srgbClr val="42BA97"/>
      </a:accent4>
      <a:accent5>
        <a:srgbClr val="3E8853"/>
      </a:accent5>
      <a:accent6>
        <a:srgbClr val="62A39F"/>
      </a:accent6>
      <a:hlink>
        <a:srgbClr val="DFECEB"/>
      </a:hlink>
      <a:folHlink>
        <a:srgbClr val="F2F2F2"/>
      </a:folHlink>
    </a:clrScheme>
    <a:fontScheme name="Custom 2">
      <a:majorFont>
        <a:latin typeface="Calibri"/>
        <a:ea typeface=""/>
        <a:cs typeface=""/>
      </a:majorFont>
      <a:minorFont>
        <a:latin typeface="Calibri"/>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extLst>
    <a:ext uri="{05A4C25C-085E-4340-85A3-A5531E510DB2}">
      <thm15:themeFamily xmlns:thm15="http://schemas.microsoft.com/office/thememl/2012/main" name="KF PPT go-to" id="{E76051EC-2EF4-466F-9064-4572E175FA5A}" vid="{ACB51E47-E9F3-4CAF-89EE-0DDE2E027E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32634</TotalTime>
  <Words>3532</Words>
  <Application>Microsoft Macintosh PowerPoint</Application>
  <PresentationFormat>On-screen Show (4:3)</PresentationFormat>
  <Paragraphs>443</Paragraphs>
  <Slides>31</Slides>
  <Notes>31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Cambria Math</vt:lpstr>
      <vt:lpstr>Wingdings</vt:lpstr>
      <vt:lpstr>KF PPT go-to</vt:lpstr>
      <vt:lpstr>Macrosystems EDDIE:  Introduction to Ecological Forecasting </vt:lpstr>
      <vt:lpstr> Overview of today</vt:lpstr>
      <vt:lpstr> Ecosystems are changing worldwide…</vt:lpstr>
      <vt:lpstr> Before we start:</vt:lpstr>
      <vt:lpstr> Before we start</vt:lpstr>
      <vt:lpstr>What is the purpose of a forecast?</vt:lpstr>
      <vt:lpstr> Our focal question:</vt:lpstr>
      <vt:lpstr>Ecological Forecast Examples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Today…</vt:lpstr>
      <vt:lpstr>Today…</vt:lpstr>
      <vt:lpstr>Today…</vt:lpstr>
      <vt:lpstr>Today…</vt:lpstr>
      <vt:lpstr>Today…</vt:lpstr>
      <vt:lpstr> Learning objectives of today’s module:</vt:lpstr>
      <vt:lpstr> Activity A</vt:lpstr>
      <vt:lpstr> Activity B</vt:lpstr>
      <vt:lpstr> Activity C</vt:lpstr>
      <vt:lpstr>Shiny App</vt:lpstr>
      <vt:lpstr>Downloading the Report</vt:lpstr>
      <vt:lpstr>Saving &amp; Resuming Progress</vt:lpstr>
      <vt:lpstr>We recommend that you save your progress often!</vt:lpstr>
      <vt:lpstr>Let’s Go!</vt:lpstr>
      <vt:lpstr> Thank you for participating! </vt:lpstr>
    </vt:vector>
  </TitlesOfParts>
  <Company>Virginia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CLIMATE CHANGE EFFECTS ON LAKES  USING DISTRIBUTED COMPUTING</dc:title>
  <dc:creator>Cayelan Carey</dc:creator>
  <cp:lastModifiedBy>Lofton, Mary</cp:lastModifiedBy>
  <cp:revision>493</cp:revision>
  <dcterms:created xsi:type="dcterms:W3CDTF">2015-09-21T16:03:57Z</dcterms:created>
  <dcterms:modified xsi:type="dcterms:W3CDTF">2023-07-03T15:42:42Z</dcterms:modified>
</cp:coreProperties>
</file>

<file path=docProps/thumbnail.jpeg>
</file>